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119"/>
  </p:notesMasterIdLst>
  <p:sldIdLst>
    <p:sldId id="831" r:id="rId4"/>
    <p:sldId id="466" r:id="rId5"/>
    <p:sldId id="944" r:id="rId6"/>
    <p:sldId id="940" r:id="rId7"/>
    <p:sldId id="941" r:id="rId8"/>
    <p:sldId id="317" r:id="rId9"/>
    <p:sldId id="405" r:id="rId10"/>
    <p:sldId id="837" r:id="rId11"/>
    <p:sldId id="406" r:id="rId12"/>
    <p:sldId id="836" r:id="rId13"/>
    <p:sldId id="390" r:id="rId14"/>
    <p:sldId id="403" r:id="rId15"/>
    <p:sldId id="303" r:id="rId16"/>
    <p:sldId id="315" r:id="rId17"/>
    <p:sldId id="314" r:id="rId18"/>
    <p:sldId id="402" r:id="rId19"/>
    <p:sldId id="832" r:id="rId20"/>
    <p:sldId id="838" r:id="rId21"/>
    <p:sldId id="305" r:id="rId22"/>
    <p:sldId id="306" r:id="rId23"/>
    <p:sldId id="310" r:id="rId24"/>
    <p:sldId id="404" r:id="rId25"/>
    <p:sldId id="942" r:id="rId26"/>
    <p:sldId id="311" r:id="rId27"/>
    <p:sldId id="318" r:id="rId28"/>
    <p:sldId id="319" r:id="rId29"/>
    <p:sldId id="320" r:id="rId30"/>
    <p:sldId id="321" r:id="rId31"/>
    <p:sldId id="389" r:id="rId32"/>
    <p:sldId id="943" r:id="rId33"/>
    <p:sldId id="835" r:id="rId34"/>
    <p:sldId id="840" r:id="rId35"/>
    <p:sldId id="400" r:id="rId36"/>
    <p:sldId id="395" r:id="rId37"/>
    <p:sldId id="398" r:id="rId38"/>
    <p:sldId id="399" r:id="rId39"/>
    <p:sldId id="945" r:id="rId40"/>
    <p:sldId id="396" r:id="rId41"/>
    <p:sldId id="842" r:id="rId42"/>
    <p:sldId id="844" r:id="rId43"/>
    <p:sldId id="845" r:id="rId44"/>
    <p:sldId id="846" r:id="rId45"/>
    <p:sldId id="407" r:id="rId46"/>
    <p:sldId id="337" r:id="rId47"/>
    <p:sldId id="338" r:id="rId48"/>
    <p:sldId id="847" r:id="rId49"/>
    <p:sldId id="401" r:id="rId50"/>
    <p:sldId id="848" r:id="rId51"/>
    <p:sldId id="339" r:id="rId52"/>
    <p:sldId id="397" r:id="rId53"/>
    <p:sldId id="340" r:id="rId54"/>
    <p:sldId id="341" r:id="rId55"/>
    <p:sldId id="342" r:id="rId56"/>
    <p:sldId id="343" r:id="rId57"/>
    <p:sldId id="849" r:id="rId58"/>
    <p:sldId id="850" r:id="rId59"/>
    <p:sldId id="851" r:id="rId60"/>
    <p:sldId id="833" r:id="rId61"/>
    <p:sldId id="344" r:id="rId62"/>
    <p:sldId id="464" r:id="rId63"/>
    <p:sldId id="345" r:id="rId64"/>
    <p:sldId id="346" r:id="rId65"/>
    <p:sldId id="852" r:id="rId66"/>
    <p:sldId id="349" r:id="rId67"/>
    <p:sldId id="347" r:id="rId68"/>
    <p:sldId id="348" r:id="rId69"/>
    <p:sldId id="853" r:id="rId70"/>
    <p:sldId id="854" r:id="rId71"/>
    <p:sldId id="351" r:id="rId72"/>
    <p:sldId id="359" r:id="rId73"/>
    <p:sldId id="352" r:id="rId74"/>
    <p:sldId id="355" r:id="rId75"/>
    <p:sldId id="358" r:id="rId76"/>
    <p:sldId id="410" r:id="rId77"/>
    <p:sldId id="411" r:id="rId78"/>
    <p:sldId id="370" r:id="rId79"/>
    <p:sldId id="855" r:id="rId80"/>
    <p:sldId id="856" r:id="rId81"/>
    <p:sldId id="353" r:id="rId82"/>
    <p:sldId id="409" r:id="rId83"/>
    <p:sldId id="368" r:id="rId84"/>
    <p:sldId id="857" r:id="rId85"/>
    <p:sldId id="361" r:id="rId86"/>
    <p:sldId id="383" r:id="rId87"/>
    <p:sldId id="384" r:id="rId88"/>
    <p:sldId id="385" r:id="rId89"/>
    <p:sldId id="388" r:id="rId90"/>
    <p:sldId id="386" r:id="rId91"/>
    <p:sldId id="387" r:id="rId92"/>
    <p:sldId id="858" r:id="rId93"/>
    <p:sldId id="859" r:id="rId94"/>
    <p:sldId id="363" r:id="rId95"/>
    <p:sldId id="365" r:id="rId96"/>
    <p:sldId id="860" r:id="rId97"/>
    <p:sldId id="861" r:id="rId98"/>
    <p:sldId id="862" r:id="rId99"/>
    <p:sldId id="863" r:id="rId100"/>
    <p:sldId id="864" r:id="rId101"/>
    <p:sldId id="865" r:id="rId102"/>
    <p:sldId id="374" r:id="rId103"/>
    <p:sldId id="440" r:id="rId104"/>
    <p:sldId id="375" r:id="rId105"/>
    <p:sldId id="376" r:id="rId106"/>
    <p:sldId id="377" r:id="rId107"/>
    <p:sldId id="438" r:id="rId108"/>
    <p:sldId id="469" r:id="rId109"/>
    <p:sldId id="470" r:id="rId110"/>
    <p:sldId id="372" r:id="rId111"/>
    <p:sldId id="443" r:id="rId112"/>
    <p:sldId id="471" r:id="rId113"/>
    <p:sldId id="439" r:id="rId114"/>
    <p:sldId id="868" r:id="rId115"/>
    <p:sldId id="869" r:id="rId116"/>
    <p:sldId id="380" r:id="rId117"/>
    <p:sldId id="381" r:id="rId118"/>
  </p:sldIdLst>
  <p:sldSz cx="9144000" cy="6858000" type="screen4x3"/>
  <p:notesSz cx="6858000" cy="91440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33CCFF"/>
    <a:srgbClr val="FFFF00"/>
    <a:srgbClr val="FF0000"/>
    <a:srgbClr val="0000FF"/>
    <a:srgbClr val="C0C0C0"/>
    <a:srgbClr val="969696"/>
    <a:srgbClr val="33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77" autoAdjust="0"/>
    <p:restoredTop sz="81443" autoAdjust="0"/>
  </p:normalViewPr>
  <p:slideViewPr>
    <p:cSldViewPr>
      <p:cViewPr varScale="1">
        <p:scale>
          <a:sx n="95" d="100"/>
          <a:sy n="95" d="100"/>
        </p:scale>
        <p:origin x="189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tableStyles" Target="tableStyle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fld id="{5A677D52-1B82-0247-B54D-5E0F02CDAD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985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53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10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52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690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08F8D-DA0E-D948-910F-27E984CDC494}" type="slidenum">
              <a:rPr lang="en-US"/>
              <a:pPr/>
              <a:t>33</a:t>
            </a:fld>
            <a:endParaRPr 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8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98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65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39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09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74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32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89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442805-3083-954A-8D65-43EE3203165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8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53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49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2C3989-D22F-3442-B28A-A37F86B595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69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066" tIns="46034" rIns="92066" bIns="46034"/>
          <a:lstStyle/>
          <a:p>
            <a:pPr defTabSz="966788">
              <a:spcBef>
                <a:spcPct val="0"/>
              </a:spcBef>
            </a:pPr>
            <a:endParaRPr lang="en-US" sz="2500">
              <a:latin typeface="Times New Roman" charset="0"/>
            </a:endParaRPr>
          </a:p>
        </p:txBody>
      </p:sp>
      <p:sp>
        <p:nvSpPr>
          <p:cNvPr id="14069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4010602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599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399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41D338-D95F-2645-A874-DD3C7F3ED9A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8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34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41D338-D95F-2645-A874-DD3C7F3ED9A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8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939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41D338-D95F-2645-A874-DD3C7F3ED9A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8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468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03B5B6-3D59-C44E-95CF-2B2E4260735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Parent  of leaf containing Perryridge became underfull, and borrowed a pointer from its left sibling</a:t>
            </a:r>
          </a:p>
          <a:p>
            <a:r>
              <a:rPr lang="en-US"/>
              <a:t>Search-key value in the parent’s parent changes as a result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97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03B5B6-3D59-C44E-95CF-2B2E4260735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 dirty="0"/>
              <a:t>Parent  of leaf containing </a:t>
            </a:r>
            <a:r>
              <a:rPr lang="en-US" dirty="0" err="1"/>
              <a:t>Perryridge</a:t>
            </a:r>
            <a:r>
              <a:rPr lang="en-US" dirty="0"/>
              <a:t> became </a:t>
            </a:r>
            <a:r>
              <a:rPr lang="en-US" dirty="0" err="1"/>
              <a:t>underfull</a:t>
            </a:r>
            <a:r>
              <a:rPr lang="en-US" dirty="0"/>
              <a:t>, and borrowed a pointer from its left sibling</a:t>
            </a:r>
          </a:p>
          <a:p>
            <a:r>
              <a:rPr lang="en-US" dirty="0"/>
              <a:t>Search-key value in the parent’s parent changes as a result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1549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03B5B6-3D59-C44E-95CF-2B2E4260735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Parent  of leaf containing Perryridge became underfull, and borrowed a pointer from its left sibling</a:t>
            </a:r>
          </a:p>
          <a:p>
            <a:r>
              <a:rPr lang="en-US"/>
              <a:t>Search-key value in the parent’s parent changes as a result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2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03B5B6-3D59-C44E-95CF-2B2E4260735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Parent  of leaf containing Perryridge became underfull, and borrowed a pointer from its left sibling</a:t>
            </a:r>
          </a:p>
          <a:p>
            <a:r>
              <a:rPr lang="en-US"/>
              <a:t>Search-key value in the parent’s parent changes as a result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399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03B5B6-3D59-C44E-95CF-2B2E4260735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Parent  of leaf containing Perryridge became underfull, and borrowed a pointer from its left sibling</a:t>
            </a:r>
          </a:p>
          <a:p>
            <a:r>
              <a:rPr lang="en-US"/>
              <a:t>Search-key value in the parent’s parent changes as a result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512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03B5B6-3D59-C44E-95CF-2B2E4260735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Parent  of leaf containing Perryridge became underfull, and borrowed a pointer from its left sibling</a:t>
            </a:r>
          </a:p>
          <a:p>
            <a:r>
              <a:rPr lang="en-US"/>
              <a:t>Search-key value in the parent’s parent changes as a result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177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927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310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74FC33-A6A0-DB4B-AA60-A16CB19EC9D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9545CB-6158-E44B-AE54-03F1C78CDC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841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9545CB-6158-E44B-AE54-03F1C78CDC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0527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9545CB-6158-E44B-AE54-03F1C78CDC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423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9545CB-6158-E44B-AE54-03F1C78CDC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588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9545CB-6158-E44B-AE54-03F1C78CDC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2697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611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768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6912233E-F182-BA49-A9A3-87DC4AB198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2811C4-9172-E94E-8EA8-5F847B0996B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4D320494-FC28-B44B-BD0B-E344DCF534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B9985932-699D-3E49-87CC-4A4A0AB5D2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9395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E39A548A-B891-5649-9B95-57301CB793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286105-95F1-EA41-BEAF-87FECE03534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7197AD41-BF1F-DF42-8DDC-7B1475CB92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4156E431-2790-E749-BD6B-A39BFFA866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0003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9B76CBB9-455E-EE48-8B98-DAFF7C3EA7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1DFF23-EB8C-6D4C-AD88-4BDD7F5D02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1EB3E318-C4E8-C847-AA11-058307A2D4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48ACEC21-2162-B941-AE6B-7A9071E48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6161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4AE2F61D-6E5D-794A-9D23-8A687315C6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160FF3-3F2E-8847-BE98-74DCE73708E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0B2BAF64-F255-814B-9979-A361CF674E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303DDB8C-5998-2644-988A-9B2BD1E170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53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765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7BFABFA9-D9EC-DF47-B237-C596320C1C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86851B-E61D-DE4E-AA4B-7FE3F6C81B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8A891281-D713-A748-8B97-E45C304C0C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DCE5DB77-50ED-F14B-9064-67029B7707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2047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3AFFCCFA-DDE9-4F4E-A788-CA5BCE2E2E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C4CD3-6DE8-4686-AD16-4E26FCFC433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9699B6E0-A445-4B45-9278-2545447B8E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F353D383-67CA-44CB-B1B7-43F631DE3D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8606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6E715F6D-EDE3-4CBA-A4E7-6FBBB9A188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D86FF0-EA45-431A-B4ED-5B4906D8D5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329117D3-AEFF-426A-A086-DBE96BDB3C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3D49DC2F-BB2D-4854-A063-94EA7F0A55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4343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65F8ED12-1F10-41AA-9992-D756E40532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4B4505-3416-491B-B96C-EE3A6F4545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8352646E-5466-425B-ADF2-1387E11093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8848AD29-D92D-4A2C-8EFF-5BA409BED4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441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68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55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860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84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40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400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charset="2"/>
              <a:buNone/>
              <a:defRPr sz="3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8400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8400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8400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6A7EEC68-C79A-B64D-90BB-A39115F1E4A9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84008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384009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0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1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2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3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4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5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6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7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8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9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0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1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2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3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4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5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6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7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8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9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0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1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2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3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4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5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6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7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8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9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4040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05742CB-6E69-2B4B-AF8D-0C28218938A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5135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5135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5FB4C34-F6AE-454F-B917-F90040D2C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E608A4E-3DF9-F04A-A315-64700AD7C3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758649A-0447-2F41-A73D-BD3E14E69C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56A58AC-6C20-0E41-A430-CA90305EBB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95375"/>
            <a:ext cx="4152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95375"/>
            <a:ext cx="4152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8A2AC8E-9D38-F34B-86BE-A56FC1F46A5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B751103-E55F-4446-8858-382EA7CC9F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E4C894D-08D7-A745-9926-5C9CCE3EA78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B616B82-5BAA-FE47-88DE-D184DD39728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A09FCFF-383B-7049-9121-1E4AA0698E8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D6D2506-D648-AA44-A0E1-8591FC825F8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79D77FA-B990-4243-A80F-79C15E35F1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4060B5-BB5F-B74C-8B39-6498BE3608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276225"/>
            <a:ext cx="2133600" cy="491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76225"/>
            <a:ext cx="6248400" cy="4918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C2B0C26-4CE0-1E40-A1FE-08686F5D049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6B9715B-3A11-2C48-B19C-30C7BEB71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391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F394F-57AC-C945-98D2-A636F93979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13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728A6-4FEE-9A43-B57A-F2241816A4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31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BC88D-6A69-E848-9501-D0E315AF9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60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DEF31-968E-1C44-BE37-10FB9B3436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43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B2C38-2D33-3948-8ED5-14168988A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3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AB2DD-7416-7E45-AAD9-6B88B3CF25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30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B43862B-7D83-E548-B4DF-AC4E480B01A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7A51D-3ED7-5347-9D4B-9406F17E59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81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945AA8A-0341-1D41-A870-A17D065D4B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53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E0CB2-6DB5-FF4A-AD3C-2CED91CF47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153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6C481-3D7C-D14C-8D96-70DEA20421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18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56C2966-89D3-C545-9CA5-FEEEAEEC2A6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FC4C478-8F04-E64C-8A6B-1ABAA663D6F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4DEDA28-6524-EA41-9088-B0A921F1C37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60D4FDA-8686-004B-BF6F-708E437D76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BA4789E-F75E-4C45-8BC1-DC9EB787DA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365151A-6FDA-E747-AA74-B6E2D3300BB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297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02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298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298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000"/>
            </a:lvl1pPr>
          </a:lstStyle>
          <a:p>
            <a:endParaRPr lang="en-US"/>
          </a:p>
        </p:txBody>
      </p:sp>
      <p:sp>
        <p:nvSpPr>
          <p:cNvPr id="3829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endParaRPr lang="en-US"/>
          </a:p>
        </p:txBody>
      </p:sp>
      <p:sp>
        <p:nvSpPr>
          <p:cNvPr id="38298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fld id="{DF640892-6C52-0146-9C0E-A3FB8A35C3B7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82984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382985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86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87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88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89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0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1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2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3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4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5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6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7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8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9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0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1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2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3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4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5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6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7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8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9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0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1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2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3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4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5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2pPr>
      <a:lvl3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3pPr>
      <a:lvl4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4pPr>
      <a:lvl5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l"/>
        <a:defRPr sz="2600">
          <a:solidFill>
            <a:schemeClr val="tx1"/>
          </a:solidFill>
          <a:latin typeface="+mn-lt"/>
          <a:ea typeface="ＭＳ Ｐゴシック" charset="-128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2"/>
        <a:buChar char="l"/>
        <a:defRPr sz="2300">
          <a:solidFill>
            <a:schemeClr val="tx1"/>
          </a:solidFill>
          <a:latin typeface="+mn-lt"/>
          <a:ea typeface="ＭＳ Ｐゴシック" charset="-128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76225"/>
            <a:ext cx="7859713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73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95375"/>
            <a:ext cx="8458200" cy="409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735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bg1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11735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055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11735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  <a:latin typeface="Times New Roman" charset="0"/>
              </a:defRPr>
            </a:lvl1pPr>
          </a:lstStyle>
          <a:p>
            <a:fld id="{F937B486-67E5-1F47-9D0A-61A1B679B817}" type="slidenum">
              <a:rPr lang="en-US"/>
              <a:pPr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defRPr sz="2400" i="1">
          <a:solidFill>
            <a:schemeClr val="bg1"/>
          </a:solidFill>
          <a:latin typeface="+mn-lt"/>
          <a:ea typeface="ＭＳ Ｐゴシック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ＭＳ Ｐゴシック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ＭＳ Ｐゴシック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3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7C11F1D-6124-AB42-9578-AABF7CF844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73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eMWG3fwiEU?start=20&amp;feature=oembed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Database 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0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Options </a:t>
            </a:r>
          </a:p>
        </p:txBody>
      </p:sp>
      <p:sp>
        <p:nvSpPr>
          <p:cNvPr id="133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3733800"/>
          </a:xfrm>
        </p:spPr>
        <p:txBody>
          <a:bodyPr/>
          <a:lstStyle/>
          <a:p>
            <a:r>
              <a:rPr lang="en-US" sz="2400" dirty="0"/>
              <a:t>Primary</a:t>
            </a:r>
          </a:p>
          <a:p>
            <a:pPr lvl="1"/>
            <a:r>
              <a:rPr lang="en-US" sz="2000" dirty="0"/>
              <a:t>e.g. Main memory, cache; typically volatile, fast</a:t>
            </a:r>
          </a:p>
          <a:p>
            <a:r>
              <a:rPr lang="en-US" sz="2400" dirty="0"/>
              <a:t>Secondary</a:t>
            </a:r>
          </a:p>
          <a:p>
            <a:pPr lvl="1"/>
            <a:r>
              <a:rPr lang="en-US" sz="2000" dirty="0"/>
              <a:t>e.g. Disks; Solid State Drives (SSD); non-volatile</a:t>
            </a:r>
          </a:p>
          <a:p>
            <a:r>
              <a:rPr lang="en-US" sz="2400" dirty="0"/>
              <a:t>Tertiary</a:t>
            </a:r>
          </a:p>
          <a:p>
            <a:pPr lvl="1"/>
            <a:r>
              <a:rPr lang="en-US" sz="2000" dirty="0"/>
              <a:t>e.g. Tapes; Non-volatile, super cheap, slow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Each storage media has different performance characteristics</a:t>
            </a:r>
          </a:p>
          <a:p>
            <a:pPr lvl="1"/>
            <a:r>
              <a:rPr lang="en-US" sz="2000" dirty="0"/>
              <a:t>Important to understand in order to write systems or optimize queries or tasks</a:t>
            </a:r>
          </a:p>
        </p:txBody>
      </p:sp>
    </p:spTree>
    <p:extLst>
      <p:ext uri="{BB962C8B-B14F-4D97-AF65-F5344CB8AC3E}">
        <p14:creationId xmlns:p14="http://schemas.microsoft.com/office/powerpoint/2010/main" val="23151925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7543800" cy="685800"/>
          </a:xfrm>
        </p:spPr>
        <p:txBody>
          <a:bodyPr/>
          <a:lstStyle/>
          <a:p>
            <a:r>
              <a:rPr lang="en-US"/>
              <a:t>Hash-based File Organization</a:t>
            </a:r>
          </a:p>
        </p:txBody>
      </p:sp>
      <p:sp>
        <p:nvSpPr>
          <p:cNvPr id="1415174" name="Text Box 6"/>
          <p:cNvSpPr txBox="1">
            <a:spLocks noChangeArrowheads="1"/>
          </p:cNvSpPr>
          <p:nvPr/>
        </p:nvSpPr>
        <p:spPr bwMode="auto">
          <a:xfrm>
            <a:off x="228600" y="1524000"/>
            <a:ext cx="4194418" cy="50783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Store record with search 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 block number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h(k)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e.g. for a person file,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h(SSN) = SSN % 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Blocks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called “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buckets”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What if the block becomes full 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Overflow pages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Uniformity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property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Don’t want all tuples to map 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the same bucket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h(SSN) = SSN % 2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would be bad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Hash functions should also be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random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Should handle different real datasets</a:t>
            </a:r>
          </a:p>
        </p:txBody>
      </p:sp>
      <p:grpSp>
        <p:nvGrpSpPr>
          <p:cNvPr id="1415190" name="Group 22"/>
          <p:cNvGrpSpPr>
            <a:grpSpLocks/>
          </p:cNvGrpSpPr>
          <p:nvPr/>
        </p:nvGrpSpPr>
        <p:grpSpPr bwMode="auto">
          <a:xfrm>
            <a:off x="4876800" y="1447800"/>
            <a:ext cx="2686050" cy="4343400"/>
            <a:chOff x="3072" y="912"/>
            <a:chExt cx="1692" cy="2736"/>
          </a:xfrm>
        </p:grpSpPr>
        <p:sp>
          <p:nvSpPr>
            <p:cNvPr id="1415175" name="Rectangle 7"/>
            <p:cNvSpPr>
              <a:spLocks noChangeArrowheads="1"/>
            </p:cNvSpPr>
            <p:nvPr/>
          </p:nvSpPr>
          <p:spPr bwMode="auto">
            <a:xfrm>
              <a:off x="3072" y="960"/>
              <a:ext cx="1104" cy="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(1000, “A”,…)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(200, “B”,…)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(4044, “C”, …)</a:t>
              </a:r>
            </a:p>
          </p:txBody>
        </p:sp>
        <p:sp>
          <p:nvSpPr>
            <p:cNvPr id="1415176" name="Rectangle 8"/>
            <p:cNvSpPr>
              <a:spLocks noChangeArrowheads="1"/>
            </p:cNvSpPr>
            <p:nvPr/>
          </p:nvSpPr>
          <p:spPr bwMode="auto">
            <a:xfrm>
              <a:off x="3072" y="1632"/>
              <a:ext cx="1104" cy="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(401, “Ax”,…)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(21, “Bx”,…)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15177" name="Rectangle 9"/>
            <p:cNvSpPr>
              <a:spLocks noChangeArrowheads="1"/>
            </p:cNvSpPr>
            <p:nvPr/>
          </p:nvSpPr>
          <p:spPr bwMode="auto">
            <a:xfrm>
              <a:off x="3072" y="2304"/>
              <a:ext cx="1104" cy="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(1002, “Ay”,…)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(10, “By”,…)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15178" name="Rectangle 10"/>
            <p:cNvSpPr>
              <a:spLocks noChangeArrowheads="1"/>
            </p:cNvSpPr>
            <p:nvPr/>
          </p:nvSpPr>
          <p:spPr bwMode="auto">
            <a:xfrm>
              <a:off x="3072" y="2976"/>
              <a:ext cx="1104" cy="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(1003, “Az”,…)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(35, “Bz”,…)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15181" name="Text Box 13"/>
            <p:cNvSpPr txBox="1">
              <a:spLocks noChangeArrowheads="1"/>
            </p:cNvSpPr>
            <p:nvPr/>
          </p:nvSpPr>
          <p:spPr bwMode="auto">
            <a:xfrm>
              <a:off x="4176" y="912"/>
              <a:ext cx="588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0</a:t>
              </a:r>
            </a:p>
          </p:txBody>
        </p:sp>
        <p:sp>
          <p:nvSpPr>
            <p:cNvPr id="1415182" name="Text Box 14"/>
            <p:cNvSpPr txBox="1">
              <a:spLocks noChangeArrowheads="1"/>
            </p:cNvSpPr>
            <p:nvPr/>
          </p:nvSpPr>
          <p:spPr bwMode="auto">
            <a:xfrm>
              <a:off x="4176" y="1584"/>
              <a:ext cx="588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1</a:t>
              </a:r>
            </a:p>
          </p:txBody>
        </p:sp>
        <p:sp>
          <p:nvSpPr>
            <p:cNvPr id="1415183" name="Text Box 15"/>
            <p:cNvSpPr txBox="1">
              <a:spLocks noChangeArrowheads="1"/>
            </p:cNvSpPr>
            <p:nvPr/>
          </p:nvSpPr>
          <p:spPr bwMode="auto">
            <a:xfrm>
              <a:off x="4176" y="2256"/>
              <a:ext cx="588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2</a:t>
              </a:r>
            </a:p>
          </p:txBody>
        </p:sp>
        <p:sp>
          <p:nvSpPr>
            <p:cNvPr id="1415184" name="Text Box 16"/>
            <p:cNvSpPr txBox="1">
              <a:spLocks noChangeArrowheads="1"/>
            </p:cNvSpPr>
            <p:nvPr/>
          </p:nvSpPr>
          <p:spPr bwMode="auto">
            <a:xfrm>
              <a:off x="4176" y="2928"/>
              <a:ext cx="588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3</a:t>
              </a:r>
            </a:p>
          </p:txBody>
        </p:sp>
      </p:grpSp>
      <p:grpSp>
        <p:nvGrpSpPr>
          <p:cNvPr id="1415189" name="Group 21"/>
          <p:cNvGrpSpPr>
            <a:grpSpLocks/>
          </p:cNvGrpSpPr>
          <p:nvPr/>
        </p:nvGrpSpPr>
        <p:grpSpPr bwMode="auto">
          <a:xfrm>
            <a:off x="6629400" y="2133600"/>
            <a:ext cx="2514600" cy="1828800"/>
            <a:chOff x="4176" y="1344"/>
            <a:chExt cx="1584" cy="1152"/>
          </a:xfrm>
        </p:grpSpPr>
        <p:sp>
          <p:nvSpPr>
            <p:cNvPr id="1415185" name="Text Box 17"/>
            <p:cNvSpPr txBox="1">
              <a:spLocks noChangeArrowheads="1"/>
            </p:cNvSpPr>
            <p:nvPr/>
          </p:nvSpPr>
          <p:spPr bwMode="auto">
            <a:xfrm>
              <a:off x="5132" y="2016"/>
              <a:ext cx="628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Buckets</a:t>
              </a:r>
            </a:p>
          </p:txBody>
        </p:sp>
        <p:sp>
          <p:nvSpPr>
            <p:cNvPr id="1415186" name="Line 18"/>
            <p:cNvSpPr>
              <a:spLocks noChangeShapeType="1"/>
            </p:cNvSpPr>
            <p:nvPr/>
          </p:nvSpPr>
          <p:spPr bwMode="auto">
            <a:xfrm flipH="1" flipV="1">
              <a:off x="4176" y="1344"/>
              <a:ext cx="960" cy="72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15187" name="Line 19"/>
            <p:cNvSpPr>
              <a:spLocks noChangeShapeType="1"/>
            </p:cNvSpPr>
            <p:nvPr/>
          </p:nvSpPr>
          <p:spPr bwMode="auto">
            <a:xfrm flipH="1" flipV="1">
              <a:off x="4176" y="1920"/>
              <a:ext cx="960" cy="19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15188" name="Line 20"/>
            <p:cNvSpPr>
              <a:spLocks noChangeShapeType="1"/>
            </p:cNvSpPr>
            <p:nvPr/>
          </p:nvSpPr>
          <p:spPr bwMode="auto">
            <a:xfrm flipH="1">
              <a:off x="4176" y="2160"/>
              <a:ext cx="960" cy="33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50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7543800" cy="685800"/>
          </a:xfrm>
        </p:spPr>
        <p:txBody>
          <a:bodyPr/>
          <a:lstStyle/>
          <a:p>
            <a:r>
              <a:rPr lang="en-US" dirty="0"/>
              <a:t>Overflow Pages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30DC7C1E-C1BD-6C41-9E81-489F55D08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5303837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FDE0C3-F379-5D41-A216-CC4ABC43748F}"/>
              </a:ext>
            </a:extLst>
          </p:cNvPr>
          <p:cNvSpPr/>
          <p:nvPr/>
        </p:nvSpPr>
        <p:spPr>
          <a:xfrm>
            <a:off x="3505200" y="3782963"/>
            <a:ext cx="5486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66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Overflow chaining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– the overflow buckets of a given bucket are chained together in a linked list.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Above scheme is called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66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closed hashing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+mn-cs"/>
              </a:rPr>
              <a:t>An alternative, called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66CC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+mn-cs"/>
              </a:rPr>
              <a:t>open hashing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+mn-cs"/>
              </a:rPr>
              <a:t>, which does not use overflow buckets,  is not suitable for database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5072301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524000"/>
            <a:ext cx="3581400" cy="3733800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/>
              <a:t>Hashed on “branch-name”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220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/>
              <a:t>Hash function: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/>
              <a:t>     </a:t>
            </a:r>
            <a:r>
              <a:rPr lang="en-US" sz="2200" i="1"/>
              <a:t>a = 1, b = 2, .., z = 26</a:t>
            </a:r>
            <a:endParaRPr lang="en-US" sz="220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/>
              <a:t>     </a:t>
            </a:r>
            <a:r>
              <a:rPr lang="en-US" sz="2200" i="1"/>
              <a:t>h(abz) 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 i="1"/>
              <a:t>        = (1 + 2 + 26) % 10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 i="1"/>
              <a:t>        = 9</a:t>
            </a:r>
            <a:endParaRPr lang="en-US" sz="2200"/>
          </a:p>
        </p:txBody>
      </p:sp>
      <p:sp>
        <p:nvSpPr>
          <p:cNvPr id="1416198" name="Rectangle 6"/>
          <p:cNvSpPr>
            <a:spLocks noChangeArrowheads="1"/>
          </p:cNvSpPr>
          <p:nvPr/>
        </p:nvSpPr>
        <p:spPr bwMode="auto">
          <a:xfrm>
            <a:off x="0" y="152400"/>
            <a:ext cx="7543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>
                <a:ln>
                  <a:noFill/>
                </a:ln>
                <a:solidFill>
                  <a:srgbClr val="330066"/>
                </a:solidFill>
                <a:effectLst/>
                <a:uLnTx/>
                <a:uFillTx/>
                <a:latin typeface="Arial Rounded MT Bold" charset="0"/>
                <a:ea typeface="+mn-ea"/>
                <a:cs typeface="+mn-cs"/>
              </a:rPr>
              <a:t>Hash-based File Organization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1A806B4-4811-2D4A-B191-13C4D82EF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696" y="1828800"/>
            <a:ext cx="5332304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648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" y="28575"/>
            <a:ext cx="7543800" cy="1020762"/>
          </a:xfrm>
        </p:spPr>
        <p:txBody>
          <a:bodyPr/>
          <a:lstStyle/>
          <a:p>
            <a:r>
              <a:rPr lang="en-US" dirty="0"/>
              <a:t>Hash Indexes</a:t>
            </a:r>
          </a:p>
        </p:txBody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5400" y="1562100"/>
            <a:ext cx="3429000" cy="3733800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Extends the basic idea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2100" dirty="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Search: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   Find the block with   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               search key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   Follow the pointer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2100" dirty="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Range search ?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      a &lt; X &lt; b ?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2854365-9335-5E49-B1FB-D72BF0D0B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7" y="1036637"/>
            <a:ext cx="5929313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186DB886-736F-2E4E-8F07-E74342470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6537324"/>
            <a:ext cx="4679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hash index on 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instructor,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 on attribute 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ID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5133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Indexes</a:t>
            </a:r>
          </a:p>
        </p:txBody>
      </p:sp>
      <p:sp>
        <p:nvSpPr>
          <p:cNvPr id="14182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34400" cy="45720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600" dirty="0"/>
              <a:t>Very fast search on equality</a:t>
            </a:r>
          </a:p>
          <a:p>
            <a:pPr>
              <a:lnSpc>
                <a:spcPct val="130000"/>
              </a:lnSpc>
            </a:pPr>
            <a:r>
              <a:rPr lang="en-US" sz="2600" dirty="0"/>
              <a:t>Can’t search for “ranges” at all</a:t>
            </a:r>
          </a:p>
          <a:p>
            <a:pPr lvl="1">
              <a:lnSpc>
                <a:spcPct val="130000"/>
              </a:lnSpc>
            </a:pPr>
            <a:r>
              <a:rPr lang="en-US" sz="2200" dirty="0"/>
              <a:t>Must scan the file</a:t>
            </a:r>
          </a:p>
          <a:p>
            <a:pPr>
              <a:lnSpc>
                <a:spcPct val="130000"/>
              </a:lnSpc>
            </a:pPr>
            <a:r>
              <a:rPr lang="en-US" sz="2600" dirty="0"/>
              <a:t>Inserts/Deletes	</a:t>
            </a:r>
          </a:p>
          <a:p>
            <a:pPr lvl="1">
              <a:lnSpc>
                <a:spcPct val="130000"/>
              </a:lnSpc>
            </a:pPr>
            <a:r>
              <a:rPr lang="en-US" sz="2200" dirty="0"/>
              <a:t>Overflow pages can degrade the performance</a:t>
            </a:r>
          </a:p>
          <a:p>
            <a:pPr lvl="1">
              <a:lnSpc>
                <a:spcPct val="130000"/>
              </a:lnSpc>
            </a:pPr>
            <a:r>
              <a:rPr lang="en-US" sz="2200" dirty="0"/>
              <a:t>Can do periodic reorganization (by modifying hash functions)</a:t>
            </a:r>
          </a:p>
          <a:p>
            <a:pPr>
              <a:lnSpc>
                <a:spcPct val="130000"/>
              </a:lnSpc>
            </a:pPr>
            <a:r>
              <a:rPr lang="en-US" sz="2600" dirty="0"/>
              <a:t>A better approach is to use “dynamic hashing”</a:t>
            </a:r>
          </a:p>
          <a:p>
            <a:pPr lvl="1">
              <a:lnSpc>
                <a:spcPct val="130000"/>
              </a:lnSpc>
            </a:pPr>
            <a:r>
              <a:rPr lang="en-US" sz="2200" dirty="0"/>
              <a:t>Allow use of a hash function that can be modified</a:t>
            </a:r>
          </a:p>
          <a:p>
            <a:pPr lvl="1">
              <a:lnSpc>
                <a:spcPct val="130000"/>
              </a:lnSpc>
            </a:pPr>
            <a:r>
              <a:rPr lang="en-US" sz="2200" dirty="0"/>
              <a:t>e.g., Extendable Hashing, or Linear Hashing</a:t>
            </a:r>
          </a:p>
        </p:txBody>
      </p:sp>
    </p:spTree>
    <p:extLst>
      <p:ext uri="{BB962C8B-B14F-4D97-AF65-F5344CB8AC3E}">
        <p14:creationId xmlns:p14="http://schemas.microsoft.com/office/powerpoint/2010/main" val="18555168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514" name="Rectangle 2">
            <a:extLst>
              <a:ext uri="{FF2B5EF4-FFF2-40B4-BE49-F238E27FC236}">
                <a16:creationId xmlns:a16="http://schemas.microsoft.com/office/drawing/2014/main" id="{905FB1AB-E559-FC40-BD25-770B55E450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7620000" cy="4572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ea typeface="+mj-ea"/>
              </a:rPr>
              <a:t>Comparison of Ordered Indexing and Hashing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F6CAC0A-D016-D341-A50E-95638A5CE1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7843" y="1420813"/>
            <a:ext cx="8088313" cy="4903787"/>
          </a:xfrm>
        </p:spPr>
        <p:txBody>
          <a:bodyPr/>
          <a:lstStyle/>
          <a:p>
            <a:r>
              <a:rPr lang="en-US" altLang="en-US" sz="2000" dirty="0"/>
              <a:t>Cost of periodic re-organization</a:t>
            </a:r>
          </a:p>
          <a:p>
            <a:r>
              <a:rPr lang="en-US" altLang="en-US" sz="2000" dirty="0"/>
              <a:t>Relative frequency of insertions and deletions</a:t>
            </a:r>
          </a:p>
          <a:p>
            <a:r>
              <a:rPr lang="en-US" altLang="en-US" sz="2000" dirty="0"/>
              <a:t>Is it desirable to optimize average access time at the expense of worst-case access time?</a:t>
            </a:r>
          </a:p>
          <a:p>
            <a:r>
              <a:rPr lang="en-US" altLang="en-US" sz="2000" dirty="0"/>
              <a:t>Expected type of queries: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Hashing is generally better at retrieving records having a specified value of the key.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If range queries are common, ordered indices are to be preferred</a:t>
            </a:r>
          </a:p>
          <a:p>
            <a:endParaRPr lang="en-US" altLang="en-US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endParaRPr lang="en-US" altLang="en-US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Hashing very common in distributed settings (e.g., in key-value stores)</a:t>
            </a:r>
          </a:p>
        </p:txBody>
      </p:sp>
    </p:spTree>
    <p:extLst>
      <p:ext uri="{BB962C8B-B14F-4D97-AF65-F5344CB8AC3E}">
        <p14:creationId xmlns:p14="http://schemas.microsoft.com/office/powerpoint/2010/main" val="146640633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978" name="Rectangle 2">
            <a:extLst>
              <a:ext uri="{FF2B5EF4-FFF2-40B4-BE49-F238E27FC236}">
                <a16:creationId xmlns:a16="http://schemas.microsoft.com/office/drawing/2014/main" id="{BB927358-C910-B84B-8D9B-A19E380903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275" y="-228600"/>
            <a:ext cx="7543800" cy="1020762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B-Tree Index Example</a:t>
            </a:r>
          </a:p>
        </p:txBody>
      </p:sp>
      <p:sp>
        <p:nvSpPr>
          <p:cNvPr id="49155" name="Text Box 4">
            <a:extLst>
              <a:ext uri="{FF2B5EF4-FFF2-40B4-BE49-F238E27FC236}">
                <a16:creationId xmlns:a16="http://schemas.microsoft.com/office/drawing/2014/main" id="{D4288EC8-6296-7B41-AB83-5CD3A71C29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5650" y="3565525"/>
            <a:ext cx="7848600" cy="463550"/>
          </a:xfrm>
          <a:noFill/>
        </p:spPr>
        <p:txBody>
          <a:bodyPr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/>
              <a:t>B-tree (above) and B+-tree (below) on same data – B-Trees have ”record pointers” at interior nodes</a:t>
            </a:r>
          </a:p>
        </p:txBody>
      </p:sp>
      <p:pic>
        <p:nvPicPr>
          <p:cNvPr id="49156" name="Picture 6">
            <a:extLst>
              <a:ext uri="{FF2B5EF4-FFF2-40B4-BE49-F238E27FC236}">
                <a16:creationId xmlns:a16="http://schemas.microsoft.com/office/drawing/2014/main" id="{50011AC1-4DD9-9049-B45D-175965EE1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1262063"/>
            <a:ext cx="7257137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5">
            <a:extLst>
              <a:ext uri="{FF2B5EF4-FFF2-40B4-BE49-F238E27FC236}">
                <a16:creationId xmlns:a16="http://schemas.microsoft.com/office/drawing/2014/main" id="{6F30A195-2A17-A346-BDC1-C13DB1E86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56"/>
          <a:stretch>
            <a:fillRect/>
          </a:stretch>
        </p:blipFill>
        <p:spPr bwMode="auto">
          <a:xfrm>
            <a:off x="247650" y="4876800"/>
            <a:ext cx="8045450" cy="182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3344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026" name="Rectangle 2">
            <a:extLst>
              <a:ext uri="{FF2B5EF4-FFF2-40B4-BE49-F238E27FC236}">
                <a16:creationId xmlns:a16="http://schemas.microsoft.com/office/drawing/2014/main" id="{59FC3456-2817-0A40-AA7C-D879849D9F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B-Tree Index Files (Cont.)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58F1D9D4-D28C-3549-B42D-711DFE0C51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118475" cy="4545012"/>
          </a:xfrm>
        </p:spPr>
        <p:txBody>
          <a:bodyPr/>
          <a:lstStyle/>
          <a:p>
            <a:r>
              <a:rPr lang="en-US" altLang="en-US" sz="2400" dirty="0"/>
              <a:t>Advantages of B-Tree indices: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May use less tree nodes than a corresponding B</a:t>
            </a:r>
            <a:r>
              <a:rPr lang="en-US" altLang="en-US" sz="2000" baseline="30000" dirty="0">
                <a:ea typeface="ＭＳ Ｐゴシック" panose="020B0600070205080204" pitchFamily="34" charset="-128"/>
              </a:rPr>
              <a:t>+</a:t>
            </a:r>
            <a:r>
              <a:rPr lang="en-US" altLang="en-US" sz="2000" dirty="0">
                <a:ea typeface="ＭＳ Ｐゴシック" panose="020B0600070205080204" pitchFamily="34" charset="-128"/>
              </a:rPr>
              <a:t>-Tree.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Sometimes possible to find search-key value before reaching leaf node.</a:t>
            </a:r>
          </a:p>
          <a:p>
            <a:r>
              <a:rPr lang="en-US" altLang="en-US" sz="2400" dirty="0"/>
              <a:t>Disadvantages of B-Tree indices: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Only small fraction of all search-key values are found early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Non-leaf nodes are larger, so fan-out is reduced.  Thus, B-Trees typically have greater depth than corresponding B</a:t>
            </a:r>
            <a:r>
              <a:rPr lang="en-US" altLang="en-US" sz="2000" baseline="30000" dirty="0">
                <a:ea typeface="ＭＳ Ｐゴシック" panose="020B0600070205080204" pitchFamily="34" charset="-128"/>
              </a:rPr>
              <a:t>+</a:t>
            </a:r>
            <a:r>
              <a:rPr lang="en-US" altLang="en-US" sz="2000" dirty="0">
                <a:ea typeface="ＭＳ Ｐゴシック" panose="020B0600070205080204" pitchFamily="34" charset="-128"/>
              </a:rPr>
              <a:t>-Tree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Insertion and deletion more complicated than in B</a:t>
            </a:r>
            <a:r>
              <a:rPr lang="en-US" altLang="en-US" sz="2000" baseline="30000" dirty="0">
                <a:ea typeface="ＭＳ Ｐゴシック" panose="020B0600070205080204" pitchFamily="34" charset="-128"/>
              </a:rPr>
              <a:t>+</a:t>
            </a:r>
            <a:r>
              <a:rPr lang="en-US" altLang="en-US" sz="2000" dirty="0">
                <a:ea typeface="ＭＳ Ｐゴシック" panose="020B0600070205080204" pitchFamily="34" charset="-128"/>
              </a:rPr>
              <a:t>-Trees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Implementation is harder than B</a:t>
            </a:r>
            <a:r>
              <a:rPr lang="en-US" altLang="en-US" sz="2000" baseline="30000" dirty="0">
                <a:ea typeface="ＭＳ Ｐゴシック" panose="020B0600070205080204" pitchFamily="34" charset="-128"/>
              </a:rPr>
              <a:t>+</a:t>
            </a:r>
            <a:r>
              <a:rPr lang="en-US" altLang="en-US" sz="2000" dirty="0">
                <a:ea typeface="ＭＳ Ｐゴシック" panose="020B0600070205080204" pitchFamily="34" charset="-128"/>
              </a:rPr>
              <a:t>-Trees.</a:t>
            </a:r>
          </a:p>
          <a:p>
            <a:r>
              <a:rPr lang="en-US" altLang="en-US" sz="2400" dirty="0"/>
              <a:t>Typically, advantages of B-Trees do not outweigh disadvantages. </a:t>
            </a:r>
          </a:p>
        </p:txBody>
      </p:sp>
    </p:spTree>
    <p:extLst>
      <p:ext uri="{BB962C8B-B14F-4D97-AF65-F5344CB8AC3E}">
        <p14:creationId xmlns:p14="http://schemas.microsoft.com/office/powerpoint/2010/main" val="19763936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B+-Tree File Organization</a:t>
            </a:r>
          </a:p>
        </p:txBody>
      </p:sp>
      <p:sp>
        <p:nvSpPr>
          <p:cNvPr id="141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Store the records at the leaves</a:t>
            </a:r>
          </a:p>
          <a:p>
            <a:r>
              <a:rPr lang="en-US"/>
              <a:t>Sorted order etc..</a:t>
            </a:r>
          </a:p>
        </p:txBody>
      </p:sp>
      <p:pic>
        <p:nvPicPr>
          <p:cNvPr id="1411076" name="Picture 4"/>
          <p:cNvPicPr>
            <a:picLocks noChangeAspect="1" noChangeArrowheads="1"/>
          </p:cNvPicPr>
          <p:nvPr/>
        </p:nvPicPr>
        <p:blipFill>
          <a:blip r:embed="rId2"/>
          <a:srcRect l="1109" t="28329" r="1109" b="28752"/>
          <a:stretch>
            <a:fillRect/>
          </a:stretch>
        </p:blipFill>
        <p:spPr bwMode="auto">
          <a:xfrm>
            <a:off x="228600" y="3505200"/>
            <a:ext cx="8448675" cy="2781300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647470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074" name="Rectangle 2">
            <a:extLst>
              <a:ext uri="{FF2B5EF4-FFF2-40B4-BE49-F238E27FC236}">
                <a16:creationId xmlns:a16="http://schemas.microsoft.com/office/drawing/2014/main" id="{7154CFF4-F172-D34F-BDC0-645F7A2A6F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Multiple-Key Access</a:t>
            </a:r>
          </a:p>
        </p:txBody>
      </p:sp>
      <p:sp>
        <p:nvSpPr>
          <p:cNvPr id="1411075" name="Rectangle 3">
            <a:extLst>
              <a:ext uri="{FF2B5EF4-FFF2-40B4-BE49-F238E27FC236}">
                <a16:creationId xmlns:a16="http://schemas.microsoft.com/office/drawing/2014/main" id="{D755BA71-F0A0-504B-B028-D6645755CF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229600" cy="4648200"/>
          </a:xfrm>
        </p:spPr>
        <p:txBody>
          <a:bodyPr/>
          <a:lstStyle/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select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ID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from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instructor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where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= “Finance” </a:t>
            </a:r>
            <a:r>
              <a:rPr lang="en-US" altLang="en-US" sz="2000" b="1" dirty="0">
                <a:ea typeface="ＭＳ Ｐゴシック" panose="020B0600070205080204" pitchFamily="34" charset="-128"/>
              </a:rPr>
              <a:t>and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salary</a:t>
            </a:r>
            <a:r>
              <a:rPr lang="en-US" altLang="en-US" sz="2000" dirty="0">
                <a:ea typeface="ＭＳ Ｐゴシック" panose="020B0600070205080204" pitchFamily="34" charset="-128"/>
              </a:rPr>
              <a:t> = 80000</a:t>
            </a:r>
          </a:p>
          <a:p>
            <a:pPr>
              <a:lnSpc>
                <a:spcPct val="90000"/>
              </a:lnSpc>
            </a:pP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Possible strategies for processing query using indices on single attributes: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Use index on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to find instructors with department name Finance; test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salary = 80000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Use index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on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salary </a:t>
            </a:r>
            <a:r>
              <a:rPr lang="en-US" altLang="en-US" sz="2000" dirty="0">
                <a:ea typeface="ＭＳ Ｐゴシック" panose="020B0600070205080204" pitchFamily="34" charset="-128"/>
              </a:rPr>
              <a:t>to find instructors with a salary of $80000; test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= </a:t>
            </a:r>
            <a:r>
              <a:rPr lang="en-US" altLang="en-US" sz="2000" dirty="0">
                <a:ea typeface="ＭＳ Ｐゴシック" panose="020B0600070205080204" pitchFamily="34" charset="-128"/>
              </a:rPr>
              <a:t>“Finance”.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Use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index to find pointers to all records pertaining to the “Finance” department.  Similarly use index on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salary</a:t>
            </a:r>
            <a:r>
              <a:rPr lang="en-US" altLang="en-US" sz="2000" dirty="0">
                <a:ea typeface="ＭＳ Ｐゴシック" panose="020B0600070205080204" pitchFamily="34" charset="-128"/>
              </a:rPr>
              <a:t>.  Take intersection of both sets of pointers obtained.</a:t>
            </a:r>
          </a:p>
          <a:p>
            <a:pPr marL="1096962" lvl="2" indent="-457200">
              <a:lnSpc>
                <a:spcPct val="90000"/>
              </a:lnSpc>
            </a:pPr>
            <a:r>
              <a:rPr lang="en-US" altLang="en-US" sz="1700" dirty="0">
                <a:ea typeface="ＭＳ Ｐゴシック" panose="020B0600070205080204" pitchFamily="34" charset="-128"/>
              </a:rPr>
              <a:t>Called “INDEX-ANDING”</a:t>
            </a:r>
          </a:p>
        </p:txBody>
      </p:sp>
    </p:spTree>
    <p:extLst>
      <p:ext uri="{BB962C8B-B14F-4D97-AF65-F5344CB8AC3E}">
        <p14:creationId xmlns:p14="http://schemas.microsoft.com/office/powerpoint/2010/main" val="326589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Hierarchy: Cache</a:t>
            </a:r>
          </a:p>
        </p:txBody>
      </p:sp>
      <p:sp>
        <p:nvSpPr>
          <p:cNvPr id="131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382000" cy="37338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100" dirty="0"/>
              <a:t>Cache 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Super fast; volatile; Typically on chip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L1 vs L2 vs L3 caches ???</a:t>
            </a:r>
          </a:p>
          <a:p>
            <a:pPr lvl="2">
              <a:lnSpc>
                <a:spcPct val="130000"/>
              </a:lnSpc>
            </a:pPr>
            <a:r>
              <a:rPr lang="en-US" sz="1700" dirty="0"/>
              <a:t>L1 about 64KB or so; L2 about 1MB; L3 8MB (on chip) to 256MB (off chip)</a:t>
            </a:r>
          </a:p>
          <a:p>
            <a:pPr lvl="2">
              <a:lnSpc>
                <a:spcPct val="130000"/>
              </a:lnSpc>
            </a:pPr>
            <a:r>
              <a:rPr lang="en-US" sz="1900" dirty="0"/>
              <a:t>Huge L3 caches available now-a-days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Becoming more and more important to care about this</a:t>
            </a:r>
          </a:p>
          <a:p>
            <a:pPr lvl="2">
              <a:lnSpc>
                <a:spcPct val="130000"/>
              </a:lnSpc>
            </a:pPr>
            <a:r>
              <a:rPr lang="en-US" sz="1900" dirty="0"/>
              <a:t>Cache misses are expensive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Similar tradeoffs as were seen between main memory and disks</a:t>
            </a:r>
          </a:p>
          <a:p>
            <a:pPr lvl="1">
              <a:lnSpc>
                <a:spcPct val="130000"/>
              </a:lnSpc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22" name="Rectangle 2">
            <a:extLst>
              <a:ext uri="{FF2B5EF4-FFF2-40B4-BE49-F238E27FC236}">
                <a16:creationId xmlns:a16="http://schemas.microsoft.com/office/drawing/2014/main" id="{63E5478D-44EE-7C4C-8071-6B7BFEFABA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Indices on Multiple Keys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33C42767-2A30-B246-BE56-1D822ECCA1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b="1" dirty="0">
                <a:solidFill>
                  <a:srgbClr val="3366CC"/>
                </a:solidFill>
              </a:rPr>
              <a:t>Composite search keys</a:t>
            </a:r>
            <a:r>
              <a:rPr lang="en-US" altLang="en-US" sz="2000" dirty="0"/>
              <a:t> are search keys containing more than one attribute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E.g. (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, salary</a:t>
            </a:r>
            <a:r>
              <a:rPr lang="en-US" altLang="en-US" sz="2000" dirty="0">
                <a:ea typeface="ＭＳ Ｐゴシック" panose="020B0600070205080204" pitchFamily="34" charset="-128"/>
              </a:rPr>
              <a:t>)</a:t>
            </a:r>
          </a:p>
          <a:p>
            <a:r>
              <a:rPr lang="en-US" altLang="en-US" sz="2000" dirty="0"/>
              <a:t>Lexicographic ordering: (a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, a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) &lt; (b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, b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) if either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</a:rPr>
              <a:t> &lt; b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</a:rPr>
              <a:t>, or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</a:rPr>
              <a:t>=b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</a:rPr>
              <a:t> and  a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sz="2000" dirty="0">
                <a:ea typeface="ＭＳ Ｐゴシック" panose="020B0600070205080204" pitchFamily="34" charset="-128"/>
              </a:rPr>
              <a:t> &lt; b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2</a:t>
            </a:r>
          </a:p>
          <a:p>
            <a:pPr lvl="1"/>
            <a:endParaRPr lang="en-US" altLang="en-US" sz="2000" baseline="-250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2000" baseline="-25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Ideal for something like:</a:t>
            </a:r>
          </a:p>
          <a:p>
            <a:pPr marL="344487" lvl="1" indent="0">
              <a:buNone/>
            </a:pPr>
            <a:r>
              <a:rPr lang="en-US" altLang="en-US" sz="2000" b="1" dirty="0"/>
              <a:t>          where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dept_name</a:t>
            </a:r>
            <a:r>
              <a:rPr lang="en-US" altLang="en-US" sz="2000" i="1" dirty="0"/>
              <a:t> =</a:t>
            </a:r>
            <a:r>
              <a:rPr lang="en-US" altLang="en-US" sz="2000" dirty="0"/>
              <a:t> “Finance” </a:t>
            </a:r>
            <a:r>
              <a:rPr lang="en-US" altLang="en-US" sz="2000" b="1" dirty="0"/>
              <a:t>and</a:t>
            </a:r>
            <a:r>
              <a:rPr lang="en-US" altLang="en-US" sz="2000" dirty="0"/>
              <a:t> </a:t>
            </a:r>
            <a:r>
              <a:rPr lang="en-US" altLang="en-US" sz="2000" i="1" dirty="0"/>
              <a:t>salary = </a:t>
            </a:r>
            <a:r>
              <a:rPr lang="en-US" altLang="en-US" sz="2000" dirty="0"/>
              <a:t>80000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/>
              <a:t>Can also efficiently handle </a:t>
            </a:r>
            <a:br>
              <a:rPr lang="en-US" altLang="en-US" sz="2000" dirty="0"/>
            </a:br>
            <a:r>
              <a:rPr lang="en-US" altLang="en-US" sz="2000" dirty="0"/>
              <a:t>           </a:t>
            </a:r>
            <a:r>
              <a:rPr lang="en-US" altLang="en-US" sz="2000" b="1" dirty="0"/>
              <a:t>where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dept_name</a:t>
            </a:r>
            <a:r>
              <a:rPr lang="en-US" altLang="en-US" sz="2000" dirty="0"/>
              <a:t> = “Finance” </a:t>
            </a:r>
            <a:r>
              <a:rPr lang="en-US" altLang="en-US" sz="2000" b="1" dirty="0"/>
              <a:t>and </a:t>
            </a:r>
            <a:r>
              <a:rPr lang="en-US" altLang="en-US" sz="2000" i="1" dirty="0"/>
              <a:t>salary </a:t>
            </a:r>
            <a:r>
              <a:rPr lang="en-US" altLang="en-US" sz="2000" dirty="0"/>
              <a:t>&lt; 80000</a:t>
            </a:r>
          </a:p>
          <a:p>
            <a:r>
              <a:rPr lang="en-US" altLang="en-US" sz="2000" dirty="0"/>
              <a:t>But cannot efficiently handle</a:t>
            </a:r>
            <a:br>
              <a:rPr lang="en-US" altLang="en-US" sz="2000" dirty="0"/>
            </a:br>
            <a:r>
              <a:rPr lang="en-US" altLang="en-US" sz="2000" dirty="0"/>
              <a:t>          </a:t>
            </a:r>
            <a:r>
              <a:rPr lang="en-US" altLang="en-US" sz="2000" b="1" dirty="0"/>
              <a:t>where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dept_name</a:t>
            </a:r>
            <a:r>
              <a:rPr lang="en-US" altLang="en-US" sz="2000" i="1" dirty="0"/>
              <a:t> </a:t>
            </a:r>
            <a:r>
              <a:rPr lang="en-US" altLang="en-US" sz="2000" dirty="0"/>
              <a:t>&lt; “Finance” </a:t>
            </a:r>
            <a:r>
              <a:rPr lang="en-US" altLang="en-US" sz="2000" b="1" dirty="0"/>
              <a:t>and</a:t>
            </a:r>
            <a:r>
              <a:rPr lang="en-US" altLang="en-US" sz="2000" dirty="0"/>
              <a:t> </a:t>
            </a:r>
            <a:r>
              <a:rPr lang="en-US" altLang="en-US" sz="2000" i="1" dirty="0"/>
              <a:t>balance = </a:t>
            </a:r>
            <a:r>
              <a:rPr lang="en-US" altLang="en-US" sz="2000" dirty="0"/>
              <a:t>80000</a:t>
            </a:r>
          </a:p>
          <a:p>
            <a:endParaRPr lang="en-US" altLang="en-US" sz="2400" baseline="-25000" dirty="0">
              <a:ea typeface="ＭＳ Ｐゴシック" panose="020B0600070205080204" pitchFamily="34" charset="-128"/>
            </a:endParaRPr>
          </a:p>
          <a:p>
            <a:endParaRPr lang="en-US" altLang="en-US" sz="2400" baseline="-25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359173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62" name="Rectangle 2">
            <a:extLst>
              <a:ext uri="{FF2B5EF4-FFF2-40B4-BE49-F238E27FC236}">
                <a16:creationId xmlns:a16="http://schemas.microsoft.com/office/drawing/2014/main" id="{EB621FDA-61A3-442F-BA71-505BD03749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Bitmap Indices</a:t>
            </a:r>
          </a:p>
        </p:txBody>
      </p:sp>
      <p:sp>
        <p:nvSpPr>
          <p:cNvPr id="155651" name="Rectangle 3">
            <a:extLst>
              <a:ext uri="{FF2B5EF4-FFF2-40B4-BE49-F238E27FC236}">
                <a16:creationId xmlns:a16="http://schemas.microsoft.com/office/drawing/2014/main" id="{E98C0208-69E7-4D57-8EBE-6ADDE72083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528264" cy="5263469"/>
          </a:xfrm>
        </p:spPr>
        <p:txBody>
          <a:bodyPr/>
          <a:lstStyle/>
          <a:p>
            <a:r>
              <a:rPr lang="en-US" altLang="en-US" sz="2400" dirty="0"/>
              <a:t>Specialized indexes used in data warehouses</a:t>
            </a:r>
          </a:p>
          <a:p>
            <a:endParaRPr lang="en-US" altLang="en-US" sz="2400" dirty="0"/>
          </a:p>
          <a:p>
            <a:r>
              <a:rPr lang="en-US" altLang="en-US" sz="2400" dirty="0"/>
              <a:t>Assume records numbered sequentially from 0</a:t>
            </a:r>
          </a:p>
          <a:p>
            <a:pPr lvl="1"/>
            <a:r>
              <a:rPr lang="en-US" altLang="en-US" sz="2000" dirty="0"/>
              <a:t>Given a number </a:t>
            </a:r>
            <a:r>
              <a:rPr lang="en-US" altLang="en-US" sz="2000" i="1" dirty="0"/>
              <a:t>n</a:t>
            </a:r>
            <a:r>
              <a:rPr lang="en-US" altLang="en-US" sz="2000" dirty="0"/>
              <a:t> it must be easy to retrieve record </a:t>
            </a:r>
            <a:r>
              <a:rPr lang="en-US" altLang="en-US" sz="2000" i="1" dirty="0"/>
              <a:t>n</a:t>
            </a:r>
            <a:endParaRPr lang="en-US" altLang="en-US" sz="2000" dirty="0"/>
          </a:p>
          <a:p>
            <a:pPr lvl="2"/>
            <a:r>
              <a:rPr lang="en-US" altLang="en-US" sz="1800" dirty="0"/>
              <a:t>Particularly easy if records are of fixed size</a:t>
            </a:r>
          </a:p>
          <a:p>
            <a:pPr lvl="2"/>
            <a:endParaRPr lang="en-US" altLang="en-US" sz="1800" dirty="0"/>
          </a:p>
          <a:p>
            <a:r>
              <a:rPr lang="en-US" altLang="en-US" sz="2400" dirty="0"/>
              <a:t>Best for attributes that with a small domain</a:t>
            </a:r>
          </a:p>
          <a:p>
            <a:pPr lvl="1"/>
            <a:r>
              <a:rPr lang="en-US" altLang="en-US" sz="2000" dirty="0"/>
              <a:t>E.g., gender, country, state, …</a:t>
            </a:r>
          </a:p>
          <a:p>
            <a:pPr lvl="1"/>
            <a:r>
              <a:rPr lang="en-US" altLang="en-US" sz="2000" dirty="0"/>
              <a:t>E.g., income-level (income broken up into a small number of  levels such as 0-9999, 10000-19999, 20000-50000, 50000- infinity)</a:t>
            </a:r>
          </a:p>
          <a:p>
            <a:endParaRPr lang="en-US" altLang="en-US" sz="2400" dirty="0"/>
          </a:p>
          <a:p>
            <a:r>
              <a:rPr lang="en-US" altLang="en-US" sz="2400" dirty="0"/>
              <a:t>A bitmap is simply an array of bits</a:t>
            </a:r>
          </a:p>
        </p:txBody>
      </p:sp>
    </p:spTree>
    <p:extLst>
      <p:ext uri="{BB962C8B-B14F-4D97-AF65-F5344CB8AC3E}">
        <p14:creationId xmlns:p14="http://schemas.microsoft.com/office/powerpoint/2010/main" val="29783667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610" name="Rectangle 2">
            <a:extLst>
              <a:ext uri="{FF2B5EF4-FFF2-40B4-BE49-F238E27FC236}">
                <a16:creationId xmlns:a16="http://schemas.microsoft.com/office/drawing/2014/main" id="{2C5472FF-C093-4031-8337-24ECB6AE95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Bitmap Indices (Cont.)</a:t>
            </a:r>
          </a:p>
        </p:txBody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8753F9D6-9728-4779-998F-F111D8EE8A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180461"/>
            <a:ext cx="7641162" cy="4976643"/>
          </a:xfrm>
        </p:spPr>
        <p:txBody>
          <a:bodyPr/>
          <a:lstStyle/>
          <a:p>
            <a:r>
              <a:rPr lang="en-US" altLang="en-US" sz="2400" dirty="0"/>
              <a:t>Bitmap index on an attribute has one bitmap </a:t>
            </a:r>
            <a:r>
              <a:rPr lang="en-US" altLang="en-US" sz="2400" b="1" dirty="0"/>
              <a:t>for each value of the attribute</a:t>
            </a:r>
          </a:p>
          <a:p>
            <a:pPr lvl="1"/>
            <a:r>
              <a:rPr lang="en-US" altLang="en-US" sz="2000" dirty="0"/>
              <a:t>Bitmap has as many bits as records</a:t>
            </a:r>
          </a:p>
          <a:p>
            <a:pPr lvl="1"/>
            <a:r>
              <a:rPr lang="en-US" altLang="en-US" sz="2000" dirty="0"/>
              <a:t>Keeps track of whether a record has that value for the </a:t>
            </a:r>
            <a:r>
              <a:rPr lang="en-US" altLang="en-US" sz="2000" dirty="0" err="1"/>
              <a:t>attr</a:t>
            </a:r>
            <a:endParaRPr lang="en-US" altLang="en-US" sz="2000" dirty="0"/>
          </a:p>
        </p:txBody>
      </p:sp>
      <p:pic>
        <p:nvPicPr>
          <p:cNvPr id="157700" name="Picture 7">
            <a:extLst>
              <a:ext uri="{FF2B5EF4-FFF2-40B4-BE49-F238E27FC236}">
                <a16:creationId xmlns:a16="http://schemas.microsoft.com/office/drawing/2014/main" id="{2291BD59-780C-4B0E-A14D-DBAEFB6E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117" y="3276600"/>
            <a:ext cx="6038127" cy="262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14020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658" name="Rectangle 2">
            <a:extLst>
              <a:ext uri="{FF2B5EF4-FFF2-40B4-BE49-F238E27FC236}">
                <a16:creationId xmlns:a16="http://schemas.microsoft.com/office/drawing/2014/main" id="{4C489884-9545-4F93-8C8F-DDF6077E45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Bitmap Indices (Cont.)</a:t>
            </a:r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4611B1AB-25D7-42D6-8DFD-D7E5A169C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5775" y="1424387"/>
            <a:ext cx="7732450" cy="5311375"/>
          </a:xfrm>
        </p:spPr>
        <p:txBody>
          <a:bodyPr/>
          <a:lstStyle/>
          <a:p>
            <a:pPr marL="381000" indent="-381000"/>
            <a:r>
              <a:rPr lang="en-US" altLang="en-US" sz="2000" dirty="0"/>
              <a:t>Not particularly useful for single attribute queries</a:t>
            </a:r>
          </a:p>
          <a:p>
            <a:pPr marL="381000" indent="-381000"/>
            <a:endParaRPr lang="en-US" altLang="en-US" sz="2000" dirty="0"/>
          </a:p>
          <a:p>
            <a:pPr marL="381000" indent="-381000"/>
            <a:r>
              <a:rPr lang="en-US" altLang="en-US" sz="2000" dirty="0"/>
              <a:t>But consider a query: gender = m and </a:t>
            </a:r>
            <a:r>
              <a:rPr lang="en-US" altLang="en-US" sz="2000" dirty="0" err="1"/>
              <a:t>income_level</a:t>
            </a:r>
            <a:r>
              <a:rPr lang="en-US" altLang="en-US" sz="2000" dirty="0"/>
              <a:t> = L1</a:t>
            </a:r>
          </a:p>
          <a:p>
            <a:pPr marL="730250" lvl="1" indent="-381000"/>
            <a:r>
              <a:rPr lang="en-US" altLang="en-US" sz="2000" dirty="0"/>
              <a:t>Retrieve individual bitmaps for those two</a:t>
            </a:r>
          </a:p>
          <a:p>
            <a:pPr marL="730250" lvl="1" indent="-381000"/>
            <a:r>
              <a:rPr lang="en-US" altLang="en-US" sz="2000" dirty="0"/>
              <a:t>Do an AND to find all records that satisfy both conditions</a:t>
            </a:r>
          </a:p>
          <a:p>
            <a:pPr marL="730250" lvl="1" indent="-381000"/>
            <a:r>
              <a:rPr lang="en-US" altLang="en-US" sz="2000" dirty="0"/>
              <a:t>Retrieve only those records</a:t>
            </a:r>
          </a:p>
          <a:p>
            <a:pPr marL="730250" lvl="1" indent="-381000"/>
            <a:endParaRPr lang="en-US" altLang="en-US" sz="2000" dirty="0"/>
          </a:p>
          <a:p>
            <a:pPr marL="381000" indent="-381000"/>
            <a:r>
              <a:rPr lang="en-US" altLang="en-US" sz="2000" dirty="0"/>
              <a:t>Can also be used for gender = m or </a:t>
            </a:r>
            <a:r>
              <a:rPr lang="en-US" altLang="en-US" sz="2000" dirty="0" err="1"/>
              <a:t>income_level</a:t>
            </a:r>
            <a:r>
              <a:rPr lang="en-US" altLang="en-US" sz="2000" dirty="0"/>
              <a:t> = L1</a:t>
            </a:r>
          </a:p>
          <a:p>
            <a:pPr marL="381000" indent="-381000"/>
            <a:endParaRPr lang="en-US" altLang="en-US" sz="2000" dirty="0"/>
          </a:p>
          <a:p>
            <a:pPr marL="381000" indent="-381000"/>
            <a:r>
              <a:rPr lang="en-US" altLang="en-US" sz="2000" dirty="0"/>
              <a:t>Really useful when queries have many predicates, and relations are large (i.e., a data warehouse)</a:t>
            </a:r>
          </a:p>
          <a:p>
            <a:pPr marL="381000" indent="-381000"/>
            <a:endParaRPr lang="en-US" altLang="en-US" sz="2000" dirty="0"/>
          </a:p>
          <a:p>
            <a:pPr marL="381000" indent="-381000"/>
            <a:r>
              <a:rPr lang="en-US" altLang="en-US" sz="2000" dirty="0"/>
              <a:t>Updating bitmap indexes is very expensive</a:t>
            </a:r>
          </a:p>
        </p:txBody>
      </p:sp>
    </p:spTree>
    <p:extLst>
      <p:ext uri="{BB962C8B-B14F-4D97-AF65-F5344CB8AC3E}">
        <p14:creationId xmlns:p14="http://schemas.microsoft.com/office/powerpoint/2010/main" val="31442470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R-Trees</a:t>
            </a:r>
          </a:p>
        </p:txBody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229600" cy="838200"/>
          </a:xfrm>
        </p:spPr>
        <p:txBody>
          <a:bodyPr/>
          <a:lstStyle/>
          <a:p>
            <a:pPr>
              <a:buFont typeface="Wingdings" charset="2"/>
              <a:buNone/>
            </a:pPr>
            <a:r>
              <a:rPr lang="en-US" sz="2600"/>
              <a:t>For spatial data (e.g. maps, rectangles, GPS data etc)</a:t>
            </a:r>
          </a:p>
        </p:txBody>
      </p:sp>
      <p:pic>
        <p:nvPicPr>
          <p:cNvPr id="1421316" name="Picture 4"/>
          <p:cNvPicPr>
            <a:picLocks noChangeAspect="1" noChangeArrowheads="1"/>
          </p:cNvPicPr>
          <p:nvPr/>
        </p:nvPicPr>
        <p:blipFill>
          <a:blip r:embed="rId2"/>
          <a:srcRect l="870" t="13043" r="652" b="13043"/>
          <a:stretch>
            <a:fillRect/>
          </a:stretch>
        </p:blipFill>
        <p:spPr bwMode="auto">
          <a:xfrm>
            <a:off x="1295400" y="2590800"/>
            <a:ext cx="7046913" cy="3967163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890329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142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006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100" dirty="0"/>
              <a:t>Indexing Goal: “Quickly find the </a:t>
            </a:r>
            <a:r>
              <a:rPr lang="en-US" sz="2100" dirty="0" err="1"/>
              <a:t>tuples</a:t>
            </a:r>
            <a:r>
              <a:rPr lang="en-US" sz="2100" dirty="0"/>
              <a:t> that match certain conditions”</a:t>
            </a:r>
          </a:p>
          <a:p>
            <a:pPr>
              <a:lnSpc>
                <a:spcPct val="130000"/>
              </a:lnSpc>
            </a:pPr>
            <a:r>
              <a:rPr lang="en-US" sz="2100" dirty="0"/>
              <a:t>Equality and range queries most common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Hence B+-Trees the predominant structure for on-disk representation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Hashing is used more commonly for in-memory operations</a:t>
            </a:r>
          </a:p>
          <a:p>
            <a:pPr>
              <a:lnSpc>
                <a:spcPct val="130000"/>
              </a:lnSpc>
            </a:pPr>
            <a:r>
              <a:rPr lang="en-US" sz="2100" dirty="0"/>
              <a:t>Many many more types of indexing structures exist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For different types of data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For different types of queries</a:t>
            </a:r>
          </a:p>
          <a:p>
            <a:pPr lvl="2">
              <a:lnSpc>
                <a:spcPct val="130000"/>
              </a:lnSpc>
            </a:pPr>
            <a:r>
              <a:rPr lang="en-US" sz="1800" dirty="0"/>
              <a:t>E.g. “nearest-neighbor” queries</a:t>
            </a:r>
          </a:p>
          <a:p>
            <a:pPr>
              <a:lnSpc>
                <a:spcPct val="130000"/>
              </a:lnSpc>
            </a:pPr>
            <a:endParaRPr lang="en-US" sz="2100" dirty="0"/>
          </a:p>
          <a:p>
            <a:pPr lvl="2">
              <a:lnSpc>
                <a:spcPct val="13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99243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Hierarchy: Cache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143000"/>
            <a:ext cx="5600700" cy="5422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5165" y="6451476"/>
            <a:ext cx="479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http://cse1.net/recaps/4-memory.html</a:t>
            </a:r>
          </a:p>
        </p:txBody>
      </p:sp>
    </p:spTree>
    <p:extLst>
      <p:ext uri="{BB962C8B-B14F-4D97-AF65-F5344CB8AC3E}">
        <p14:creationId xmlns:p14="http://schemas.microsoft.com/office/powerpoint/2010/main" val="2359071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Hierarchy: Cache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78000"/>
            <a:ext cx="7620000" cy="508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378" y="1219200"/>
            <a:ext cx="3951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K8 core in the AMD Athlon 64 CPU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1834" y="381000"/>
            <a:ext cx="7543800" cy="1020762"/>
          </a:xfrm>
        </p:spPr>
        <p:txBody>
          <a:bodyPr/>
          <a:lstStyle/>
          <a:p>
            <a:r>
              <a:rPr lang="en-US" dirty="0"/>
              <a:t>Storage Hierarchy: Main Memory</a:t>
            </a:r>
          </a:p>
        </p:txBody>
      </p:sp>
      <p:sp>
        <p:nvSpPr>
          <p:cNvPr id="132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458200" cy="48768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100" dirty="0"/>
              <a:t>Data must be brought from disks/SSDs into Memory (and then into Caches) for the CPU to access it</a:t>
            </a:r>
          </a:p>
          <a:p>
            <a:pPr lvl="1">
              <a:lnSpc>
                <a:spcPct val="130000"/>
              </a:lnSpc>
            </a:pPr>
            <a:r>
              <a:rPr lang="en-US" sz="1700" dirty="0"/>
              <a:t>CPU has no “direct” connection to the disks</a:t>
            </a:r>
          </a:p>
          <a:p>
            <a:pPr>
              <a:lnSpc>
                <a:spcPct val="130000"/>
              </a:lnSpc>
            </a:pPr>
            <a:endParaRPr lang="en-US" sz="2100" dirty="0"/>
          </a:p>
          <a:p>
            <a:pPr>
              <a:lnSpc>
                <a:spcPct val="130000"/>
              </a:lnSpc>
            </a:pPr>
            <a:r>
              <a:rPr lang="en-US" sz="2100" dirty="0"/>
              <a:t>10s or 100s of ns; Volatile (so will not survive a power failure)</a:t>
            </a:r>
          </a:p>
          <a:p>
            <a:pPr>
              <a:lnSpc>
                <a:spcPct val="130000"/>
              </a:lnSpc>
            </a:pPr>
            <a:r>
              <a:rPr lang="en-US" sz="2100" dirty="0"/>
              <a:t>Pretty cheap and dropping: 1GByte &lt; $10 today</a:t>
            </a:r>
          </a:p>
          <a:p>
            <a:pPr>
              <a:lnSpc>
                <a:spcPct val="130000"/>
              </a:lnSpc>
            </a:pPr>
            <a:endParaRPr lang="en-US" sz="2100" dirty="0"/>
          </a:p>
          <a:p>
            <a:pPr>
              <a:lnSpc>
                <a:spcPct val="130000"/>
              </a:lnSpc>
            </a:pPr>
            <a:r>
              <a:rPr lang="en-US" sz="2100" dirty="0"/>
              <a:t>Main memory databases very common now-a-days</a:t>
            </a:r>
          </a:p>
          <a:p>
            <a:pPr lvl="1">
              <a:lnSpc>
                <a:spcPct val="130000"/>
              </a:lnSpc>
            </a:pPr>
            <a:r>
              <a:rPr lang="en-US" sz="1700" dirty="0"/>
              <a:t>Dramatically changes the tradeoffs</a:t>
            </a:r>
          </a:p>
          <a:p>
            <a:pPr lvl="1">
              <a:lnSpc>
                <a:spcPct val="130000"/>
              </a:lnSpc>
            </a:pPr>
            <a:r>
              <a:rPr lang="en-US" sz="1700" dirty="0"/>
              <a:t>Don’t need to worry about the disks or SSDs as much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Hierarchy</a:t>
            </a:r>
          </a:p>
        </p:txBody>
      </p:sp>
      <p:sp>
        <p:nvSpPr>
          <p:cNvPr id="132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sz="2100"/>
              <a:t>Magnetic Disk (Hard Drive)</a:t>
            </a:r>
          </a:p>
          <a:p>
            <a:pPr lvl="1">
              <a:lnSpc>
                <a:spcPct val="130000"/>
              </a:lnSpc>
            </a:pPr>
            <a:r>
              <a:rPr lang="en-US" sz="1900"/>
              <a:t>Non-volatile</a:t>
            </a:r>
          </a:p>
          <a:p>
            <a:pPr lvl="1">
              <a:lnSpc>
                <a:spcPct val="130000"/>
              </a:lnSpc>
            </a:pPr>
            <a:r>
              <a:rPr lang="en-US" sz="1900"/>
              <a:t>Sequential access much much faster than random access</a:t>
            </a:r>
          </a:p>
          <a:p>
            <a:pPr lvl="1">
              <a:lnSpc>
                <a:spcPct val="130000"/>
              </a:lnSpc>
            </a:pPr>
            <a:r>
              <a:rPr lang="en-US" sz="1900"/>
              <a:t>Discuss in more detail later</a:t>
            </a:r>
          </a:p>
          <a:p>
            <a:pPr>
              <a:lnSpc>
                <a:spcPct val="130000"/>
              </a:lnSpc>
            </a:pPr>
            <a:r>
              <a:rPr lang="en-US" sz="2100"/>
              <a:t>Optical Storage -  CDs/DVDs; Jukeboxes</a:t>
            </a:r>
          </a:p>
          <a:p>
            <a:pPr lvl="1">
              <a:lnSpc>
                <a:spcPct val="130000"/>
              </a:lnSpc>
            </a:pPr>
            <a:r>
              <a:rPr lang="en-US" sz="1900"/>
              <a:t>Used more as backups… Why ?</a:t>
            </a:r>
          </a:p>
          <a:p>
            <a:pPr lvl="1">
              <a:lnSpc>
                <a:spcPct val="130000"/>
              </a:lnSpc>
            </a:pPr>
            <a:r>
              <a:rPr lang="en-US" sz="1900"/>
              <a:t>Very slow to write (if possible at all)</a:t>
            </a:r>
          </a:p>
          <a:p>
            <a:pPr>
              <a:lnSpc>
                <a:spcPct val="130000"/>
              </a:lnSpc>
            </a:pPr>
            <a:r>
              <a:rPr lang="en-US" sz="2100"/>
              <a:t>Tape storage </a:t>
            </a:r>
          </a:p>
          <a:p>
            <a:pPr lvl="1">
              <a:lnSpc>
                <a:spcPct val="130000"/>
              </a:lnSpc>
            </a:pPr>
            <a:r>
              <a:rPr lang="en-US" sz="1900"/>
              <a:t>Backups; super-cheap; painful to access</a:t>
            </a:r>
          </a:p>
          <a:p>
            <a:pPr lvl="1">
              <a:lnSpc>
                <a:spcPct val="130000"/>
              </a:lnSpc>
            </a:pPr>
            <a:r>
              <a:rPr lang="en-US" sz="1900"/>
              <a:t>IBM just released a secure tape drive storage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important is this today?</a:t>
            </a:r>
          </a:p>
        </p:txBody>
      </p:sp>
      <p:sp>
        <p:nvSpPr>
          <p:cNvPr id="132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686800" cy="5410200"/>
          </a:xfrm>
        </p:spPr>
        <p:txBody>
          <a:bodyPr/>
          <a:lstStyle/>
          <a:p>
            <a:r>
              <a:rPr lang="en-US" sz="2400" dirty="0"/>
              <a:t>Trade-offs shifted drastically over last 10-15 years</a:t>
            </a:r>
          </a:p>
          <a:p>
            <a:pPr lvl="1"/>
            <a:r>
              <a:rPr lang="en-US" sz="2000" dirty="0"/>
              <a:t>Especially with fast network, SSDs, and high memories</a:t>
            </a:r>
          </a:p>
          <a:p>
            <a:pPr lvl="1"/>
            <a:r>
              <a:rPr lang="en-US" sz="2000" dirty="0"/>
              <a:t>However, the volume of data is also growing quite rapidly</a:t>
            </a:r>
          </a:p>
          <a:p>
            <a:endParaRPr lang="en-US" sz="2400" dirty="0"/>
          </a:p>
          <a:p>
            <a:r>
              <a:rPr lang="en-US" sz="2400" dirty="0"/>
              <a:t>Some observations:</a:t>
            </a:r>
          </a:p>
          <a:p>
            <a:pPr lvl="1"/>
            <a:r>
              <a:rPr lang="en-US" sz="2000" dirty="0"/>
              <a:t>Cheaper to access another computer’s memory than accessing your own disk</a:t>
            </a:r>
          </a:p>
          <a:p>
            <a:pPr lvl="1"/>
            <a:r>
              <a:rPr lang="en-US" sz="2000" dirty="0"/>
              <a:t>Cache is playing more and more important role </a:t>
            </a:r>
          </a:p>
          <a:p>
            <a:pPr lvl="1"/>
            <a:r>
              <a:rPr lang="en-US" sz="2000" dirty="0"/>
              <a:t>Enough memory around that data often fits in memory of a single machine, or a cluster of machines	</a:t>
            </a:r>
          </a:p>
          <a:p>
            <a:pPr lvl="1"/>
            <a:r>
              <a:rPr lang="en-US" sz="2000" dirty="0"/>
              <a:t>“Disk” considerations less important</a:t>
            </a:r>
          </a:p>
          <a:p>
            <a:pPr lvl="2"/>
            <a:r>
              <a:rPr lang="en-US" sz="2000" dirty="0"/>
              <a:t>Still: Disks are where most of the data lives today</a:t>
            </a:r>
          </a:p>
          <a:p>
            <a:pPr lvl="1"/>
            <a:r>
              <a:rPr lang="en-US" sz="2000" dirty="0"/>
              <a:t>Similar reasoning/algorithms required though</a:t>
            </a:r>
          </a:p>
        </p:txBody>
      </p:sp>
    </p:spTree>
    <p:extLst>
      <p:ext uri="{BB962C8B-B14F-4D97-AF65-F5344CB8AC3E}">
        <p14:creationId xmlns:p14="http://schemas.microsoft.com/office/powerpoint/2010/main" val="3778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403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Database 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Storage: Disks</a:t>
            </a:r>
            <a:r>
              <a:rPr lang="en-US" sz="440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SSDs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55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5344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10.2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Key components</a:t>
            </a:r>
          </a:p>
          <a:p>
            <a:pPr lvl="1"/>
            <a:r>
              <a:rPr lang="en-US" dirty="0">
                <a:latin typeface="Calibri" charset="0"/>
              </a:rPr>
              <a:t>Characteristics</a:t>
            </a:r>
          </a:p>
          <a:p>
            <a:pPr lvl="1"/>
            <a:r>
              <a:rPr lang="en-US" dirty="0">
                <a:latin typeface="Calibri" charset="0"/>
              </a:rPr>
              <a:t>Solid State Drives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Disks and SSDs</a:t>
            </a:r>
          </a:p>
        </p:txBody>
      </p:sp>
    </p:spTree>
    <p:extLst>
      <p:ext uri="{BB962C8B-B14F-4D97-AF65-F5344CB8AC3E}">
        <p14:creationId xmlns:p14="http://schemas.microsoft.com/office/powerpoint/2010/main" val="3623031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0"/>
            <a:ext cx="4284663" cy="60198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</p:pic>
      <p:sp>
        <p:nvSpPr>
          <p:cNvPr id="1315843" name="Text Box 3"/>
          <p:cNvSpPr txBox="1">
            <a:spLocks noChangeArrowheads="1"/>
          </p:cNvSpPr>
          <p:nvPr/>
        </p:nvSpPr>
        <p:spPr bwMode="auto">
          <a:xfrm>
            <a:off x="0" y="0"/>
            <a:ext cx="2386013" cy="17399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Times New Roman" charset="0"/>
              </a:rPr>
              <a:t>1956</a:t>
            </a:r>
          </a:p>
          <a:p>
            <a:pPr algn="l"/>
            <a:r>
              <a:rPr lang="en-US">
                <a:latin typeface="Times New Roman" charset="0"/>
              </a:rPr>
              <a:t>IBM RAMAC</a:t>
            </a:r>
          </a:p>
          <a:p>
            <a:pPr algn="l"/>
            <a:r>
              <a:rPr lang="en-US">
                <a:latin typeface="Times New Roman" charset="0"/>
              </a:rPr>
              <a:t>24” platters</a:t>
            </a:r>
          </a:p>
          <a:p>
            <a:pPr algn="l"/>
            <a:r>
              <a:rPr lang="en-US">
                <a:latin typeface="Times New Roman" charset="0"/>
              </a:rPr>
              <a:t>100,000 characters each</a:t>
            </a:r>
          </a:p>
          <a:p>
            <a:pPr algn="l"/>
            <a:r>
              <a:rPr lang="en-US">
                <a:latin typeface="Times New Roman" charset="0"/>
              </a:rPr>
              <a:t>5 million characters</a:t>
            </a:r>
          </a:p>
          <a:p>
            <a:pPr algn="l"/>
            <a:r>
              <a:rPr lang="en-US">
                <a:latin typeface="Times New Roman" charset="0"/>
              </a:rPr>
              <a:t> </a:t>
            </a:r>
          </a:p>
        </p:txBody>
      </p:sp>
      <p:pic>
        <p:nvPicPr>
          <p:cNvPr id="1315845" name="Picture 5" descr="ibm-305-rama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1447800"/>
            <a:ext cx="5181600" cy="4960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534400" cy="51054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  <a:latin typeface="Calibri" charset="0"/>
              </a:rPr>
              <a:t>Shifting into discussing the internals of a DBMS 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How data stored? How queries/transactions executed?</a:t>
            </a:r>
          </a:p>
          <a:p>
            <a:pPr lvl="1"/>
            <a:endParaRPr lang="en-US" sz="2400" dirty="0">
              <a:solidFill>
                <a:srgbClr val="FF0000"/>
              </a:solidFill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Topics:</a:t>
            </a:r>
          </a:p>
          <a:p>
            <a:pPr lvl="1"/>
            <a:r>
              <a:rPr lang="en-US" sz="2400" dirty="0">
                <a:latin typeface="Calibri" charset="0"/>
              </a:rPr>
              <a:t>Storage: How is data stored? Important features of the storage devices (RAM, Disks, SSDs, </a:t>
            </a:r>
            <a:r>
              <a:rPr lang="en-US" sz="2400" dirty="0" err="1">
                <a:latin typeface="Calibri" charset="0"/>
              </a:rPr>
              <a:t>etc</a:t>
            </a:r>
            <a:r>
              <a:rPr lang="en-US" sz="2400" dirty="0">
                <a:latin typeface="Calibri" charset="0"/>
              </a:rPr>
              <a:t>)</a:t>
            </a:r>
          </a:p>
          <a:p>
            <a:pPr lvl="1"/>
            <a:r>
              <a:rPr lang="en-US" sz="2400" dirty="0">
                <a:latin typeface="Calibri" charset="0"/>
              </a:rPr>
              <a:t>File Organization: How are tuples mapped to blocks</a:t>
            </a:r>
          </a:p>
          <a:p>
            <a:pPr lvl="1"/>
            <a:r>
              <a:rPr lang="en-US" sz="2400" dirty="0">
                <a:latin typeface="Calibri" charset="0"/>
              </a:rPr>
              <a:t>Indexes: How to quickly find specific tuples of interest (e.g., all ‘friends’ of ‘user0’)</a:t>
            </a:r>
          </a:p>
          <a:p>
            <a:pPr lvl="1"/>
            <a:r>
              <a:rPr lang="en-US" sz="2400" dirty="0">
                <a:latin typeface="Calibri" charset="0"/>
              </a:rPr>
              <a:t>Query processing: How to execute different relational operations? How to combine them to execute an SQL query?</a:t>
            </a:r>
          </a:p>
          <a:p>
            <a:pPr lvl="1"/>
            <a:r>
              <a:rPr lang="en-US" sz="2400" dirty="0">
                <a:latin typeface="Calibri" charset="0"/>
              </a:rPr>
              <a:t>Query optimization: How to choose the best way to execute a query?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Database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751737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6868" name="Group 4"/>
          <p:cNvGrpSpPr>
            <a:grpSpLocks/>
          </p:cNvGrpSpPr>
          <p:nvPr/>
        </p:nvGrpSpPr>
        <p:grpSpPr bwMode="auto">
          <a:xfrm>
            <a:off x="0" y="0"/>
            <a:ext cx="3505200" cy="2438400"/>
            <a:chOff x="0" y="0"/>
            <a:chExt cx="3192" cy="1782"/>
          </a:xfrm>
        </p:grpSpPr>
        <p:sp>
          <p:nvSpPr>
            <p:cNvPr id="1316866" name="Text Box 2"/>
            <p:cNvSpPr txBox="1">
              <a:spLocks noChangeArrowheads="1"/>
            </p:cNvSpPr>
            <p:nvPr/>
          </p:nvSpPr>
          <p:spPr bwMode="auto">
            <a:xfrm>
              <a:off x="0" y="0"/>
              <a:ext cx="772" cy="57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latin typeface="Times New Roman" charset="0"/>
                </a:rPr>
                <a:t>1979</a:t>
              </a:r>
            </a:p>
            <a:p>
              <a:pPr algn="l"/>
              <a:r>
                <a:rPr lang="en-US">
                  <a:latin typeface="Times New Roman" charset="0"/>
                </a:rPr>
                <a:t>SEAGATE</a:t>
              </a:r>
            </a:p>
            <a:p>
              <a:pPr algn="l"/>
              <a:r>
                <a:rPr lang="en-US">
                  <a:latin typeface="Times New Roman" charset="0"/>
                </a:rPr>
                <a:t>5MB</a:t>
              </a:r>
            </a:p>
          </p:txBody>
        </p:sp>
        <p:pic>
          <p:nvPicPr>
            <p:cNvPr id="131686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04" y="144"/>
              <a:ext cx="2088" cy="163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316869" name="Group 5"/>
          <p:cNvGrpSpPr>
            <a:grpSpLocks/>
          </p:cNvGrpSpPr>
          <p:nvPr/>
        </p:nvGrpSpPr>
        <p:grpSpPr bwMode="auto">
          <a:xfrm>
            <a:off x="4800600" y="0"/>
            <a:ext cx="4343400" cy="2476500"/>
            <a:chOff x="0" y="0"/>
            <a:chExt cx="3456" cy="2040"/>
          </a:xfrm>
        </p:grpSpPr>
        <p:sp>
          <p:nvSpPr>
            <p:cNvPr id="1316870" name="Text Box 6"/>
            <p:cNvSpPr txBox="1">
              <a:spLocks noChangeArrowheads="1"/>
            </p:cNvSpPr>
            <p:nvPr/>
          </p:nvSpPr>
          <p:spPr bwMode="auto">
            <a:xfrm>
              <a:off x="0" y="0"/>
              <a:ext cx="772" cy="57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latin typeface="Times New Roman" charset="0"/>
                </a:rPr>
                <a:t>1998</a:t>
              </a:r>
            </a:p>
            <a:p>
              <a:pPr algn="l"/>
              <a:r>
                <a:rPr lang="en-US">
                  <a:latin typeface="Times New Roman" charset="0"/>
                </a:rPr>
                <a:t>SEAGATE</a:t>
              </a:r>
            </a:p>
            <a:p>
              <a:pPr algn="l"/>
              <a:r>
                <a:rPr lang="en-US">
                  <a:latin typeface="Times New Roman" charset="0"/>
                </a:rPr>
                <a:t>47GB</a:t>
              </a:r>
            </a:p>
          </p:txBody>
        </p:sp>
        <p:pic>
          <p:nvPicPr>
            <p:cNvPr id="1316871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92" y="144"/>
              <a:ext cx="2064" cy="189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838200" y="3657600"/>
            <a:ext cx="6629400" cy="2362200"/>
            <a:chOff x="0" y="0"/>
            <a:chExt cx="4377" cy="1900"/>
          </a:xfrm>
        </p:grpSpPr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0" y="0"/>
              <a:ext cx="1464" cy="75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latin typeface="Times New Roman" charset="0"/>
                </a:rPr>
                <a:t>2006	</a:t>
              </a:r>
            </a:p>
            <a:p>
              <a:pPr algn="l"/>
              <a:r>
                <a:rPr lang="en-US">
                  <a:latin typeface="Times New Roman" charset="0"/>
                </a:rPr>
                <a:t>Western Digital</a:t>
              </a:r>
            </a:p>
            <a:p>
              <a:pPr algn="l"/>
              <a:r>
                <a:rPr lang="en-US">
                  <a:latin typeface="Times New Roman" charset="0"/>
                </a:rPr>
                <a:t>500GB</a:t>
              </a:r>
            </a:p>
            <a:p>
              <a:pPr algn="l"/>
              <a:r>
                <a:rPr lang="en-US">
                  <a:latin typeface="Times New Roman" charset="0"/>
                </a:rPr>
                <a:t>Weight (max. g): 600g </a:t>
              </a:r>
            </a:p>
          </p:txBody>
        </p:sp>
        <p:pic>
          <p:nvPicPr>
            <p:cNvPr id="11" name="Picture 10" descr="banner_desktop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536" y="240"/>
              <a:ext cx="2841" cy="166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664F1E-C08A-5844-9192-B18077D55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71342"/>
            <a:ext cx="7848600" cy="58137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47058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9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DF939F0-AA7E-6448-B662-808EAD108017}"/>
              </a:ext>
            </a:extLst>
          </p:cNvPr>
          <p:cNvSpPr/>
          <p:nvPr/>
        </p:nvSpPr>
        <p:spPr>
          <a:xfrm>
            <a:off x="2743200" y="6483979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=9eMWG3fwiEU</a:t>
            </a:r>
          </a:p>
        </p:txBody>
      </p:sp>
      <p:pic>
        <p:nvPicPr>
          <p:cNvPr id="6" name="Online Media 5" descr="Inside of Hard Drive">
            <a:hlinkClick r:id="" action="ppaction://media"/>
            <a:extLst>
              <a:ext uri="{FF2B5EF4-FFF2-40B4-BE49-F238E27FC236}">
                <a16:creationId xmlns:a16="http://schemas.microsoft.com/office/drawing/2014/main" id="{8296E9F8-204D-2D4E-8B94-A6577F83A4F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19200" y="940832"/>
            <a:ext cx="60198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3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986" name="Text Box 2"/>
          <p:cNvSpPr txBox="1">
            <a:spLocks noChangeArrowheads="1"/>
          </p:cNvSpPr>
          <p:nvPr/>
        </p:nvSpPr>
        <p:spPr bwMode="auto">
          <a:xfrm>
            <a:off x="0" y="533400"/>
            <a:ext cx="9144000" cy="4875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1" hangingPunct="1">
              <a:lnSpc>
                <a:spcPct val="130000"/>
              </a:lnSpc>
            </a:pPr>
            <a:r>
              <a:rPr lang="en-US" sz="2400" u="sng">
                <a:latin typeface="Tahoma" charset="0"/>
              </a:rPr>
              <a:t>“Typical” Values</a:t>
            </a:r>
            <a:endParaRPr lang="en-US" sz="2400">
              <a:latin typeface="Tahoma" charset="0"/>
            </a:endParaRPr>
          </a:p>
          <a:p>
            <a:pPr algn="l" eaLnBrk="1" hangingPunct="1">
              <a:lnSpc>
                <a:spcPct val="130000"/>
              </a:lnSpc>
            </a:pPr>
            <a:endParaRPr lang="en-US" sz="2400">
              <a:latin typeface="Tahoma" charset="0"/>
            </a:endParaRPr>
          </a:p>
          <a:p>
            <a:pPr algn="l" eaLnBrk="1" hangingPunct="1">
              <a:lnSpc>
                <a:spcPct val="130000"/>
              </a:lnSpc>
            </a:pPr>
            <a:r>
              <a:rPr lang="en-US" sz="2400">
                <a:latin typeface="Tahoma" charset="0"/>
              </a:rPr>
              <a:t>Diameter: 				1 inch </a:t>
            </a:r>
            <a:r>
              <a:rPr lang="en-US" sz="2400">
                <a:latin typeface="Tahoma" charset="0"/>
                <a:sym typeface="Symbol" charset="2"/>
              </a:rPr>
              <a:t></a:t>
            </a:r>
            <a:r>
              <a:rPr lang="en-US" sz="2400">
                <a:latin typeface="Tahoma" charset="0"/>
              </a:rPr>
              <a:t> 15 inches</a:t>
            </a:r>
          </a:p>
          <a:p>
            <a:pPr algn="l" eaLnBrk="1" hangingPunct="1">
              <a:lnSpc>
                <a:spcPct val="130000"/>
              </a:lnSpc>
            </a:pPr>
            <a:r>
              <a:rPr lang="en-US" sz="2400">
                <a:latin typeface="Tahoma" charset="0"/>
              </a:rPr>
              <a:t>Cylinders:	       			100  </a:t>
            </a:r>
            <a:r>
              <a:rPr lang="en-US" sz="2400">
                <a:latin typeface="Tahoma" charset="0"/>
                <a:sym typeface="Symbol" charset="2"/>
              </a:rPr>
              <a:t></a:t>
            </a:r>
            <a:r>
              <a:rPr lang="en-US" sz="2400">
                <a:latin typeface="Tahoma" charset="0"/>
              </a:rPr>
              <a:t>  2000</a:t>
            </a:r>
          </a:p>
          <a:p>
            <a:pPr algn="l" eaLnBrk="1" hangingPunct="1">
              <a:lnSpc>
                <a:spcPct val="130000"/>
              </a:lnSpc>
            </a:pPr>
            <a:r>
              <a:rPr lang="en-US" sz="2400">
                <a:latin typeface="Tahoma" charset="0"/>
              </a:rPr>
              <a:t>Surfaces:	       			1 or 2</a:t>
            </a:r>
          </a:p>
          <a:p>
            <a:pPr algn="l" eaLnBrk="1" hangingPunct="1">
              <a:lnSpc>
                <a:spcPct val="130000"/>
              </a:lnSpc>
            </a:pPr>
            <a:r>
              <a:rPr lang="en-US" sz="2400">
                <a:latin typeface="Tahoma" charset="0"/>
              </a:rPr>
              <a:t>(Tracks/cyl)</a:t>
            </a:r>
            <a:r>
              <a:rPr lang="en-US" sz="1600">
                <a:latin typeface="Tahoma" charset="0"/>
              </a:rPr>
              <a:t>   </a:t>
            </a:r>
            <a:r>
              <a:rPr lang="en-US" sz="2400">
                <a:latin typeface="Tahoma" charset="0"/>
              </a:rPr>
              <a:t>			2 (floppies) </a:t>
            </a:r>
            <a:r>
              <a:rPr lang="en-US" sz="2400">
                <a:latin typeface="Tahoma" charset="0"/>
                <a:sym typeface="Symbol" charset="2"/>
              </a:rPr>
              <a:t> </a:t>
            </a:r>
            <a:r>
              <a:rPr lang="en-US" sz="2400">
                <a:latin typeface="Tahoma" charset="0"/>
              </a:rPr>
              <a:t>30</a:t>
            </a:r>
          </a:p>
          <a:p>
            <a:pPr algn="l" eaLnBrk="1" hangingPunct="1">
              <a:lnSpc>
                <a:spcPct val="130000"/>
              </a:lnSpc>
            </a:pPr>
            <a:r>
              <a:rPr lang="en-US" sz="2400">
                <a:latin typeface="Tahoma" charset="0"/>
              </a:rPr>
              <a:t>Sector Size:				512B </a:t>
            </a:r>
            <a:r>
              <a:rPr lang="en-US" sz="2400">
                <a:latin typeface="Tahoma" charset="0"/>
                <a:sym typeface="Symbol" charset="2"/>
              </a:rPr>
              <a:t></a:t>
            </a:r>
            <a:r>
              <a:rPr lang="en-US" sz="2400">
                <a:latin typeface="Tahoma" charset="0"/>
              </a:rPr>
              <a:t>  50K</a:t>
            </a:r>
          </a:p>
          <a:p>
            <a:pPr algn="l" eaLnBrk="1" hangingPunct="1">
              <a:lnSpc>
                <a:spcPct val="130000"/>
              </a:lnSpc>
            </a:pPr>
            <a:r>
              <a:rPr lang="en-US" sz="2400">
                <a:latin typeface="Tahoma" charset="0"/>
              </a:rPr>
              <a:t>Capacity </a:t>
            </a:r>
            <a:r>
              <a:rPr lang="en-US" sz="2400">
                <a:latin typeface="Tahoma" charset="0"/>
                <a:sym typeface="Wingdings"/>
              </a:rPr>
              <a:t> </a:t>
            </a:r>
            <a:r>
              <a:rPr lang="en-US" sz="2400">
                <a:latin typeface="Tahoma" charset="0"/>
              </a:rPr>
              <a:t>	      			360 KB to</a:t>
            </a:r>
            <a:r>
              <a:rPr lang="en-US" sz="2400">
                <a:latin typeface="Tahoma" charset="0"/>
                <a:sym typeface="Symbol" charset="2"/>
              </a:rPr>
              <a:t> </a:t>
            </a:r>
            <a:r>
              <a:rPr lang="en-US" sz="2400">
                <a:latin typeface="Tahoma" charset="0"/>
              </a:rPr>
              <a:t>2TB (as of Feb 2010)</a:t>
            </a:r>
          </a:p>
          <a:p>
            <a:pPr algn="l" eaLnBrk="1" hangingPunct="1">
              <a:lnSpc>
                <a:spcPct val="130000"/>
              </a:lnSpc>
            </a:pPr>
            <a:r>
              <a:rPr lang="en-US" sz="2400">
                <a:latin typeface="Tahoma" charset="0"/>
              </a:rPr>
              <a:t>Rotations per minute (rpm) </a:t>
            </a:r>
            <a:r>
              <a:rPr lang="en-US" sz="2400">
                <a:latin typeface="Tahoma" charset="0"/>
                <a:sym typeface="Wingdings"/>
              </a:rPr>
              <a:t> 	5400 to 15000</a:t>
            </a:r>
            <a:r>
              <a:rPr lang="en-US" sz="2400">
                <a:latin typeface="Tahoma" charset="0"/>
              </a:rPr>
              <a:t> </a:t>
            </a:r>
          </a:p>
          <a:p>
            <a:pPr algn="l" eaLnBrk="1" hangingPunct="1">
              <a:lnSpc>
                <a:spcPct val="130000"/>
              </a:lnSpc>
            </a:pPr>
            <a:r>
              <a:rPr lang="en-US" sz="2400">
                <a:latin typeface="Tahoma" charset="0"/>
              </a:rPr>
              <a:t>    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Accessing Data</a:t>
            </a:r>
          </a:p>
        </p:txBody>
      </p:sp>
      <p:sp>
        <p:nvSpPr>
          <p:cNvPr id="133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72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200" dirty="0"/>
              <a:t>Accessing a sector</a:t>
            </a:r>
            <a:endParaRPr lang="en-US" sz="2200" i="1" dirty="0"/>
          </a:p>
          <a:p>
            <a:pPr lvl="1">
              <a:lnSpc>
                <a:spcPct val="80000"/>
              </a:lnSpc>
            </a:pPr>
            <a:r>
              <a:rPr lang="en-US" sz="2000" dirty="0"/>
              <a:t>Time to </a:t>
            </a:r>
            <a:r>
              <a:rPr lang="en-US" sz="2000" i="1" dirty="0"/>
              <a:t>seek </a:t>
            </a:r>
            <a:r>
              <a:rPr lang="en-US" sz="2000" dirty="0"/>
              <a:t>to the track (seek time)</a:t>
            </a:r>
          </a:p>
          <a:p>
            <a:pPr lvl="2">
              <a:lnSpc>
                <a:spcPct val="80000"/>
              </a:lnSpc>
            </a:pPr>
            <a:r>
              <a:rPr lang="en-US" sz="1900" dirty="0"/>
              <a:t>average 4 to 10ms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+ </a:t>
            </a:r>
            <a:r>
              <a:rPr lang="en-US" sz="2000" dirty="0"/>
              <a:t>Waiting for the sector to get under the head (rotational latency)</a:t>
            </a:r>
          </a:p>
          <a:p>
            <a:pPr lvl="2">
              <a:lnSpc>
                <a:spcPct val="80000"/>
              </a:lnSpc>
            </a:pPr>
            <a:r>
              <a:rPr lang="en-US" sz="1900" dirty="0"/>
              <a:t>average 4 to 11ms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+ Time to transfer the data (transfer time)</a:t>
            </a:r>
          </a:p>
          <a:p>
            <a:pPr lvl="2">
              <a:lnSpc>
                <a:spcPct val="80000"/>
              </a:lnSpc>
            </a:pPr>
            <a:r>
              <a:rPr lang="en-US" sz="1900" dirty="0"/>
              <a:t>very low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About 10ms per access</a:t>
            </a:r>
          </a:p>
          <a:p>
            <a:pPr lvl="2">
              <a:lnSpc>
                <a:spcPct val="80000"/>
              </a:lnSpc>
            </a:pPr>
            <a:r>
              <a:rPr lang="en-US" sz="1900" dirty="0"/>
              <a:t>So if randomly accessed blocks, can only do 100 block transfers</a:t>
            </a:r>
          </a:p>
          <a:p>
            <a:pPr lvl="2">
              <a:lnSpc>
                <a:spcPct val="80000"/>
              </a:lnSpc>
            </a:pPr>
            <a:r>
              <a:rPr lang="en-US" sz="1900" dirty="0"/>
              <a:t>100 x 512bytes = 50 KB/s</a:t>
            </a:r>
          </a:p>
          <a:p>
            <a:pPr>
              <a:lnSpc>
                <a:spcPct val="80000"/>
              </a:lnSpc>
            </a:pPr>
            <a:endParaRPr lang="en-US" sz="2200" dirty="0"/>
          </a:p>
          <a:p>
            <a:pPr>
              <a:lnSpc>
                <a:spcPct val="80000"/>
              </a:lnSpc>
            </a:pPr>
            <a:r>
              <a:rPr lang="en-US" sz="2200" dirty="0"/>
              <a:t>Data transfer rates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Rate at which data can be transferred (w/o any seeks)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30-50MB/s to up to 200MB/s (Compare to above)</a:t>
            </a:r>
          </a:p>
          <a:p>
            <a:pPr lvl="2">
              <a:lnSpc>
                <a:spcPct val="80000"/>
              </a:lnSpc>
            </a:pPr>
            <a:r>
              <a:rPr lang="en-US" sz="1900" dirty="0"/>
              <a:t>Seeks are bad !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Reliability</a:t>
            </a:r>
          </a:p>
        </p:txBody>
      </p:sp>
      <p:sp>
        <p:nvSpPr>
          <p:cNvPr id="133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r>
              <a:rPr lang="en-US" sz="2400" dirty="0"/>
              <a:t>Mean time to/between failure (MTTF/MTBF):</a:t>
            </a:r>
          </a:p>
          <a:p>
            <a:pPr lvl="1"/>
            <a:r>
              <a:rPr lang="en-US" sz="2000" dirty="0"/>
              <a:t>57 to 136 years</a:t>
            </a:r>
          </a:p>
          <a:p>
            <a:pPr lvl="2"/>
            <a:endParaRPr lang="en-US" sz="1800" dirty="0"/>
          </a:p>
          <a:p>
            <a:r>
              <a:rPr lang="en-US" sz="2400" dirty="0"/>
              <a:t>Consider:</a:t>
            </a:r>
          </a:p>
          <a:p>
            <a:pPr lvl="1"/>
            <a:r>
              <a:rPr lang="en-US" sz="2000" dirty="0"/>
              <a:t>1000 new disks</a:t>
            </a:r>
          </a:p>
          <a:p>
            <a:pPr lvl="1"/>
            <a:r>
              <a:rPr lang="en-US" sz="2000" dirty="0"/>
              <a:t>1,200,000 hours of MTTF each</a:t>
            </a:r>
          </a:p>
          <a:p>
            <a:pPr lvl="1"/>
            <a:r>
              <a:rPr lang="en-US" sz="2000" dirty="0"/>
              <a:t>On average, one will fail 1200 hours = 50 days !</a:t>
            </a:r>
          </a:p>
          <a:p>
            <a:pPr lvl="1"/>
            <a:endParaRPr lang="en-US" sz="2000" dirty="0"/>
          </a:p>
          <a:p>
            <a:r>
              <a:rPr lang="en-US" sz="2400" dirty="0"/>
              <a:t>Need to assume disk failures are common</a:t>
            </a:r>
          </a:p>
          <a:p>
            <a:pPr lvl="1"/>
            <a:r>
              <a:rPr lang="en-US" sz="2000" dirty="0"/>
              <a:t>Handled today through keeping data in duplicate, or triplicate</a:t>
            </a:r>
          </a:p>
          <a:p>
            <a:pPr lvl="1"/>
            <a:r>
              <a:rPr lang="en-US" sz="2000" dirty="0"/>
              <a:t>If a disk fails, replace with a new disk and copy data over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Disk Controller</a:t>
            </a:r>
          </a:p>
        </p:txBody>
      </p:sp>
      <p:sp>
        <p:nvSpPr>
          <p:cNvPr id="133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00"/>
              <a:t>Interface between the disk and the CPU</a:t>
            </a:r>
          </a:p>
          <a:p>
            <a:r>
              <a:rPr lang="en-US" sz="2600"/>
              <a:t>Accepts the commands</a:t>
            </a:r>
          </a:p>
          <a:p>
            <a:r>
              <a:rPr lang="en-US" sz="2600" i="1"/>
              <a:t>checksums </a:t>
            </a:r>
            <a:r>
              <a:rPr lang="en-US" sz="2600"/>
              <a:t>to verify correctness</a:t>
            </a:r>
          </a:p>
          <a:p>
            <a:r>
              <a:rPr lang="en-US" sz="2600"/>
              <a:t>Remaps bad sectors</a:t>
            </a:r>
          </a:p>
          <a:p>
            <a:pPr>
              <a:buFont typeface="Wingdings" charset="2"/>
              <a:buNone/>
            </a:pPr>
            <a:endParaRPr lang="en-US" sz="2600"/>
          </a:p>
        </p:txBody>
      </p:sp>
      <p:pic>
        <p:nvPicPr>
          <p:cNvPr id="1337348" name="Picture 4"/>
          <p:cNvPicPr>
            <a:picLocks noChangeAspect="1" noChangeArrowheads="1"/>
          </p:cNvPicPr>
          <p:nvPr/>
        </p:nvPicPr>
        <p:blipFill>
          <a:blip r:embed="rId2"/>
          <a:srcRect l="415" t="22910" r="633" b="22911"/>
          <a:stretch>
            <a:fillRect/>
          </a:stretch>
        </p:blipFill>
        <p:spPr bwMode="auto">
          <a:xfrm>
            <a:off x="1676400" y="3962400"/>
            <a:ext cx="5149850" cy="2114550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Optimizing block accesses</a:t>
            </a:r>
          </a:p>
        </p:txBody>
      </p:sp>
      <p:sp>
        <p:nvSpPr>
          <p:cNvPr id="133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600"/>
              <a:t>Typically sectors too small</a:t>
            </a:r>
          </a:p>
          <a:p>
            <a:pPr>
              <a:lnSpc>
                <a:spcPct val="120000"/>
              </a:lnSpc>
            </a:pPr>
            <a:r>
              <a:rPr lang="en-US" sz="2600"/>
              <a:t>Block: A contiguous sequence of sectors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512 bytes to several Kbytes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All data transfers done in units of blocks</a:t>
            </a:r>
          </a:p>
          <a:p>
            <a:pPr>
              <a:lnSpc>
                <a:spcPct val="120000"/>
              </a:lnSpc>
            </a:pPr>
            <a:r>
              <a:rPr lang="en-US" sz="2600"/>
              <a:t>Scheduling of block access requests ?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Considerations: </a:t>
            </a:r>
            <a:r>
              <a:rPr lang="en-US" sz="2200" i="1"/>
              <a:t>performance</a:t>
            </a:r>
            <a:r>
              <a:rPr lang="en-US" sz="2200"/>
              <a:t> and </a:t>
            </a:r>
            <a:r>
              <a:rPr lang="en-US" sz="2200" i="1"/>
              <a:t>fairness</a:t>
            </a:r>
          </a:p>
          <a:p>
            <a:pPr lvl="1">
              <a:lnSpc>
                <a:spcPct val="120000"/>
              </a:lnSpc>
            </a:pPr>
            <a:r>
              <a:rPr lang="en-US" sz="2200" i="1" u="sng"/>
              <a:t>Elevator algorithm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Solid State Drives</a:t>
            </a:r>
          </a:p>
        </p:txBody>
      </p:sp>
      <p:sp>
        <p:nvSpPr>
          <p:cNvPr id="133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1800" y="1371600"/>
            <a:ext cx="8229600" cy="37338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/>
              <a:t>Essentially flash that emulates hard disk interfaces</a:t>
            </a:r>
          </a:p>
          <a:p>
            <a:pPr>
              <a:lnSpc>
                <a:spcPct val="120000"/>
              </a:lnSpc>
            </a:pPr>
            <a:endParaRPr lang="en-US" sz="20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E8C795A-67DF-5A4C-A07A-EDCE3952F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57399"/>
            <a:ext cx="6858000" cy="398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D838C4-AC24-6943-9AF8-83BDF95061D6}"/>
              </a:ext>
            </a:extLst>
          </p:cNvPr>
          <p:cNvSpPr/>
          <p:nvPr/>
        </p:nvSpPr>
        <p:spPr>
          <a:xfrm>
            <a:off x="4264269" y="629988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blogs.umass.edu</a:t>
            </a:r>
            <a:r>
              <a:rPr lang="en-US" sz="1200" dirty="0"/>
              <a:t>/</a:t>
            </a:r>
            <a:r>
              <a:rPr lang="en-US" sz="1200" dirty="0" err="1"/>
              <a:t>Techbytes</a:t>
            </a:r>
            <a:r>
              <a:rPr lang="en-US" sz="1200" dirty="0"/>
              <a:t>/2018/02/23/types-of-</a:t>
            </a:r>
            <a:r>
              <a:rPr lang="en-US" sz="1200" dirty="0" err="1"/>
              <a:t>ssds</a:t>
            </a:r>
            <a:r>
              <a:rPr lang="en-US" sz="1200" dirty="0"/>
              <a:t>-and-which-ones-to-buy/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7543800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Query Processing/Storage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5562600"/>
            <a:ext cx="3505200" cy="838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Space Management on Persistent Storage (e.g., Disks)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09600" y="4114800"/>
            <a:ext cx="3505200" cy="457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Buffer Management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09600" y="2133600"/>
            <a:ext cx="3505200" cy="457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Query Processing Engine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16" y="5486400"/>
            <a:ext cx="184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5486400"/>
            <a:ext cx="4532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Storage hierarchy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How are relations mapped to files?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How are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tuples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mapped to disk blocks?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38862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Bringing pages from disk to memory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Managing the limited memory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8200" y="1524000"/>
            <a:ext cx="42672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Given an input user query, decide how to “execute” it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Specify sequence of pages to be brought in memory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Operate upon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tuples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to produce results</a:t>
            </a:r>
          </a:p>
        </p:txBody>
      </p:sp>
      <p:grpSp>
        <p:nvGrpSpPr>
          <p:cNvPr id="2" name="Group 24"/>
          <p:cNvGrpSpPr/>
          <p:nvPr/>
        </p:nvGrpSpPr>
        <p:grpSpPr>
          <a:xfrm>
            <a:off x="-99988" y="1371600"/>
            <a:ext cx="1496170" cy="4038600"/>
            <a:chOff x="-99988" y="1371600"/>
            <a:chExt cx="1496170" cy="4038600"/>
          </a:xfrm>
        </p:grpSpPr>
        <p:cxnSp>
          <p:nvCxnSpPr>
            <p:cNvPr id="13" name="Straight Arrow Connector 12"/>
            <p:cNvCxnSpPr/>
            <p:nvPr/>
          </p:nvCxnSpPr>
          <p:spPr bwMode="auto">
            <a:xfrm rot="5400000">
              <a:off x="990600" y="17518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-99988" y="1371600"/>
              <a:ext cx="1275259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user query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 rot="5400000">
              <a:off x="1090588" y="35044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0" y="3048000"/>
              <a:ext cx="1210587" cy="6463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page requests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 rot="5400000">
              <a:off x="1090588" y="51046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0" y="4648200"/>
              <a:ext cx="1210587" cy="6463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requests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2438400" y="1447800"/>
            <a:ext cx="1296988" cy="4038600"/>
            <a:chOff x="2438400" y="1447800"/>
            <a:chExt cx="1296988" cy="4038600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 rot="5400000">
              <a:off x="3329806" y="18280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649942" y="1447800"/>
              <a:ext cx="864540" cy="369332"/>
            </a:xfrm>
            <a:prstGeom prst="rect">
              <a:avLst/>
            </a:prstGeom>
            <a:solidFill>
              <a:srgbClr val="669999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results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 rot="5400000">
              <a:off x="3429794" y="35806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2438400" y="3124200"/>
              <a:ext cx="1111393" cy="646331"/>
            </a:xfrm>
            <a:prstGeom prst="rect">
              <a:avLst/>
            </a:prstGeom>
            <a:solidFill>
              <a:srgbClr val="669999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pointers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to pages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 bwMode="auto">
            <a:xfrm rot="5400000">
              <a:off x="3429794" y="51808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2819400" y="4953000"/>
              <a:ext cx="753387" cy="369332"/>
            </a:xfrm>
            <a:prstGeom prst="rect">
              <a:avLst/>
            </a:prstGeom>
            <a:solidFill>
              <a:srgbClr val="669999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683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Solid State Drives</a:t>
            </a:r>
          </a:p>
        </p:txBody>
      </p:sp>
      <p:sp>
        <p:nvSpPr>
          <p:cNvPr id="133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1800" y="1371600"/>
            <a:ext cx="8229600" cy="51054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/>
              <a:t>Still support the same “block-oriented” interface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So reads/writes happen in units of blocks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No seeks </a:t>
            </a:r>
            <a:r>
              <a:rPr lang="en-US" sz="2400" dirty="0">
                <a:sym typeface="Wingdings"/>
              </a:rPr>
              <a:t> Much better random reads performance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Wingdings"/>
              </a:rPr>
              <a:t>Writes are more complicated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ym typeface="Wingdings"/>
              </a:rPr>
              <a:t>Must write an entire block at a time, after first “erasing” it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ym typeface="Wingdings"/>
              </a:rPr>
              <a:t>Limit on how many times you can erase a block</a:t>
            </a:r>
            <a:endParaRPr lang="en-US" sz="1800" dirty="0">
              <a:sym typeface="Wingdings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ym typeface="Wingdings"/>
              </a:rPr>
              <a:t>Wear leveling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ym typeface="Wingdings"/>
              </a:rPr>
              <a:t>Distributes writes across the SSD for uniform wearing out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Wingdings"/>
              </a:rPr>
              <a:t>Flash Translation Layer (FTL) takes care of these issues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Wingdings"/>
              </a:rPr>
              <a:t>About a factor of 5-10 more expensive right now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411642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8371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Database 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736600" y="3035300"/>
            <a:ext cx="8001000" cy="1066800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Virtual Memory and Buffer Manager</a:t>
            </a:r>
          </a:p>
        </p:txBody>
      </p:sp>
    </p:spTree>
    <p:extLst>
      <p:ext uri="{BB962C8B-B14F-4D97-AF65-F5344CB8AC3E}">
        <p14:creationId xmlns:p14="http://schemas.microsoft.com/office/powerpoint/2010/main" val="3244303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8392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10.7 and other resources (VM not covered in book)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Role of a Buffer Manager</a:t>
            </a:r>
          </a:p>
          <a:p>
            <a:pPr lvl="1"/>
            <a:r>
              <a:rPr lang="en-US" dirty="0">
                <a:latin typeface="Calibri" charset="0"/>
              </a:rPr>
              <a:t>Buffer Manager Replacement Policies</a:t>
            </a:r>
          </a:p>
          <a:p>
            <a:pPr lvl="1"/>
            <a:r>
              <a:rPr lang="en-US" dirty="0">
                <a:latin typeface="Calibri" charset="0"/>
              </a:rPr>
              <a:t>Key requirements and definitions for Buffer Manager</a:t>
            </a:r>
          </a:p>
          <a:p>
            <a:pPr lvl="1"/>
            <a:r>
              <a:rPr lang="en-US" dirty="0">
                <a:latin typeface="Calibri" charset="0"/>
              </a:rPr>
              <a:t>Brief recap of Virtual Memory and Why it matters in practice</a:t>
            </a: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Virtual memory and buffer manager</a:t>
            </a:r>
          </a:p>
        </p:txBody>
      </p:sp>
    </p:spTree>
    <p:extLst>
      <p:ext uri="{BB962C8B-B14F-4D97-AF65-F5344CB8AC3E}">
        <p14:creationId xmlns:p14="http://schemas.microsoft.com/office/powerpoint/2010/main" val="529265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7543800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Query Processing/Storage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5562600"/>
            <a:ext cx="3505200" cy="838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Space Management on Persistent Storage (e.g., Disks)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09600" y="4114800"/>
            <a:ext cx="3505200" cy="457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Buffer Management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09600" y="2133600"/>
            <a:ext cx="3505200" cy="457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Query Processing Engine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16" y="5486400"/>
            <a:ext cx="184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0" y="5486400"/>
            <a:ext cx="4532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dirty="0"/>
              <a:t>Storage hierarchy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/>
              <a:t>How are relations mapped to files?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/>
              <a:t>How are </a:t>
            </a:r>
            <a:r>
              <a:rPr lang="en-US" dirty="0" err="1"/>
              <a:t>tuples</a:t>
            </a:r>
            <a:r>
              <a:rPr lang="en-US" dirty="0"/>
              <a:t> mapped to disk blocks?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38862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dirty="0"/>
              <a:t>Bringing pages from disk to memory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/>
              <a:t>Managing the limited memory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8200" y="1524000"/>
            <a:ext cx="42672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dirty="0"/>
              <a:t>Given an input user query, decide how to “execute” it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/>
              <a:t>Specify sequence of pages to be brought in memory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/>
              <a:t>Operate upon the </a:t>
            </a:r>
            <a:r>
              <a:rPr lang="en-US" dirty="0" err="1"/>
              <a:t>tuples</a:t>
            </a:r>
            <a:r>
              <a:rPr lang="en-US" dirty="0"/>
              <a:t> to produce results</a:t>
            </a:r>
          </a:p>
        </p:txBody>
      </p:sp>
      <p:grpSp>
        <p:nvGrpSpPr>
          <p:cNvPr id="2" name="Group 24"/>
          <p:cNvGrpSpPr/>
          <p:nvPr/>
        </p:nvGrpSpPr>
        <p:grpSpPr>
          <a:xfrm>
            <a:off x="-99988" y="1371600"/>
            <a:ext cx="1496170" cy="4038600"/>
            <a:chOff x="-99988" y="1371600"/>
            <a:chExt cx="1496170" cy="4038600"/>
          </a:xfrm>
        </p:grpSpPr>
        <p:cxnSp>
          <p:nvCxnSpPr>
            <p:cNvPr id="13" name="Straight Arrow Connector 12"/>
            <p:cNvCxnSpPr/>
            <p:nvPr/>
          </p:nvCxnSpPr>
          <p:spPr bwMode="auto">
            <a:xfrm rot="5400000">
              <a:off x="990600" y="17518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-99988" y="1371600"/>
              <a:ext cx="1275259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user query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 rot="5400000">
              <a:off x="1090588" y="35044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0" y="3048000"/>
              <a:ext cx="1210587" cy="6463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page requests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 rot="5400000">
              <a:off x="1090588" y="51046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0" y="4648200"/>
              <a:ext cx="1210587" cy="6463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 requests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2438400" y="1447800"/>
            <a:ext cx="1296988" cy="4038600"/>
            <a:chOff x="2438400" y="1447800"/>
            <a:chExt cx="1296988" cy="4038600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 rot="5400000">
              <a:off x="3329806" y="18280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649942" y="1447800"/>
              <a:ext cx="864540" cy="369332"/>
            </a:xfrm>
            <a:prstGeom prst="rect">
              <a:avLst/>
            </a:prstGeom>
            <a:solidFill>
              <a:srgbClr val="669999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results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 rot="5400000">
              <a:off x="3429794" y="35806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2438400" y="3124200"/>
              <a:ext cx="1111393" cy="646331"/>
            </a:xfrm>
            <a:prstGeom prst="rect">
              <a:avLst/>
            </a:prstGeom>
            <a:solidFill>
              <a:srgbClr val="669999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pointers</a:t>
              </a:r>
            </a:p>
            <a:p>
              <a:r>
                <a:rPr lang="en-US" dirty="0"/>
                <a:t>to pages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 bwMode="auto">
            <a:xfrm rot="5400000">
              <a:off x="3429794" y="51808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2819400" y="4953000"/>
              <a:ext cx="753387" cy="369332"/>
            </a:xfrm>
            <a:prstGeom prst="rect">
              <a:avLst/>
            </a:prstGeom>
            <a:solidFill>
              <a:srgbClr val="669999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Buffer Manager</a:t>
            </a:r>
          </a:p>
        </p:txBody>
      </p:sp>
      <p:sp>
        <p:nvSpPr>
          <p:cNvPr id="134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100" dirty="0"/>
              <a:t>When the QP wants a block, it asks the “buffer manager”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The block must be in memory to operate upon</a:t>
            </a:r>
          </a:p>
          <a:p>
            <a:pPr>
              <a:lnSpc>
                <a:spcPct val="120000"/>
              </a:lnSpc>
            </a:pPr>
            <a:r>
              <a:rPr lang="en-US" sz="2100" dirty="0"/>
              <a:t>Buffer manager: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If block already in memory: return a pointer to it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If not:</a:t>
            </a:r>
          </a:p>
          <a:p>
            <a:pPr lvl="2">
              <a:lnSpc>
                <a:spcPct val="120000"/>
              </a:lnSpc>
            </a:pPr>
            <a:r>
              <a:rPr lang="en-US" sz="1600" dirty="0"/>
              <a:t>Evict a current page</a:t>
            </a:r>
          </a:p>
          <a:p>
            <a:pPr lvl="3">
              <a:lnSpc>
                <a:spcPct val="120000"/>
              </a:lnSpc>
            </a:pPr>
            <a:r>
              <a:rPr lang="en-US" sz="1600" dirty="0"/>
              <a:t>Either write it to temporary storage,</a:t>
            </a:r>
          </a:p>
          <a:p>
            <a:pPr lvl="3">
              <a:lnSpc>
                <a:spcPct val="120000"/>
              </a:lnSpc>
            </a:pPr>
            <a:r>
              <a:rPr lang="en-US" sz="1600" dirty="0"/>
              <a:t>or write it back to its original location,</a:t>
            </a:r>
          </a:p>
          <a:p>
            <a:pPr lvl="3">
              <a:lnSpc>
                <a:spcPct val="120000"/>
              </a:lnSpc>
            </a:pPr>
            <a:r>
              <a:rPr lang="en-US" sz="1600" dirty="0"/>
              <a:t>or just throw it away (if it was read from disk, and not modified)</a:t>
            </a:r>
          </a:p>
          <a:p>
            <a:pPr lvl="2">
              <a:lnSpc>
                <a:spcPct val="120000"/>
              </a:lnSpc>
            </a:pPr>
            <a:r>
              <a:rPr lang="en-US" sz="1600" dirty="0"/>
              <a:t>and make a request to the storage subsystem to fetch it</a:t>
            </a:r>
            <a:endParaRPr lang="en-US" sz="12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Buffer Manager</a:t>
            </a:r>
          </a:p>
        </p:txBody>
      </p:sp>
      <p:sp>
        <p:nvSpPr>
          <p:cNvPr id="1346564" name="Rectangle 4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6565" name="Rectangle 5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536825" y="2409825"/>
            <a:ext cx="4230688" cy="1720850"/>
            <a:chOff x="1598" y="1518"/>
            <a:chExt cx="2665" cy="1084"/>
          </a:xfrm>
        </p:grpSpPr>
        <p:sp>
          <p:nvSpPr>
            <p:cNvPr id="1346568" name="Rectangle 8"/>
            <p:cNvSpPr>
              <a:spLocks noChangeArrowheads="1"/>
            </p:cNvSpPr>
            <p:nvPr/>
          </p:nvSpPr>
          <p:spPr bwMode="auto">
            <a:xfrm>
              <a:off x="1606" y="1526"/>
              <a:ext cx="2649" cy="1068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69" name="Rectangle 9"/>
            <p:cNvSpPr>
              <a:spLocks noChangeArrowheads="1"/>
            </p:cNvSpPr>
            <p:nvPr/>
          </p:nvSpPr>
          <p:spPr bwMode="auto">
            <a:xfrm>
              <a:off x="1602" y="1522"/>
              <a:ext cx="428" cy="10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70" name="Rectangle 10"/>
            <p:cNvSpPr>
              <a:spLocks noChangeArrowheads="1"/>
            </p:cNvSpPr>
            <p:nvPr/>
          </p:nvSpPr>
          <p:spPr bwMode="auto">
            <a:xfrm>
              <a:off x="2038" y="1522"/>
              <a:ext cx="430" cy="10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71" name="Rectangle 11"/>
            <p:cNvSpPr>
              <a:spLocks noChangeArrowheads="1"/>
            </p:cNvSpPr>
            <p:nvPr/>
          </p:nvSpPr>
          <p:spPr bwMode="auto">
            <a:xfrm>
              <a:off x="2476" y="1522"/>
              <a:ext cx="429" cy="10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72" name="Rectangle 12"/>
            <p:cNvSpPr>
              <a:spLocks noChangeArrowheads="1"/>
            </p:cNvSpPr>
            <p:nvPr/>
          </p:nvSpPr>
          <p:spPr bwMode="auto">
            <a:xfrm>
              <a:off x="2913" y="1522"/>
              <a:ext cx="428" cy="10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73" name="Rectangle 13"/>
            <p:cNvSpPr>
              <a:spLocks noChangeArrowheads="1"/>
            </p:cNvSpPr>
            <p:nvPr/>
          </p:nvSpPr>
          <p:spPr bwMode="auto">
            <a:xfrm>
              <a:off x="3349" y="1522"/>
              <a:ext cx="429" cy="10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74" name="Line 14"/>
            <p:cNvSpPr>
              <a:spLocks noChangeShapeType="1"/>
            </p:cNvSpPr>
            <p:nvPr/>
          </p:nvSpPr>
          <p:spPr bwMode="auto">
            <a:xfrm>
              <a:off x="1598" y="1865"/>
              <a:ext cx="26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75" name="Line 15"/>
            <p:cNvSpPr>
              <a:spLocks noChangeShapeType="1"/>
            </p:cNvSpPr>
            <p:nvPr/>
          </p:nvSpPr>
          <p:spPr bwMode="auto">
            <a:xfrm>
              <a:off x="1598" y="2255"/>
              <a:ext cx="26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76" name="Rectangle 16"/>
            <p:cNvSpPr>
              <a:spLocks noChangeArrowheads="1"/>
            </p:cNvSpPr>
            <p:nvPr/>
          </p:nvSpPr>
          <p:spPr bwMode="auto">
            <a:xfrm>
              <a:off x="1598" y="1518"/>
              <a:ext cx="436" cy="347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77" name="Rectangle 17"/>
            <p:cNvSpPr>
              <a:spLocks noChangeArrowheads="1"/>
            </p:cNvSpPr>
            <p:nvPr/>
          </p:nvSpPr>
          <p:spPr bwMode="auto">
            <a:xfrm>
              <a:off x="2472" y="1518"/>
              <a:ext cx="437" cy="347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78" name="Rectangle 18"/>
            <p:cNvSpPr>
              <a:spLocks noChangeArrowheads="1"/>
            </p:cNvSpPr>
            <p:nvPr/>
          </p:nvSpPr>
          <p:spPr bwMode="auto">
            <a:xfrm>
              <a:off x="2909" y="2255"/>
              <a:ext cx="436" cy="347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3924300" y="4708525"/>
            <a:ext cx="1317625" cy="688975"/>
            <a:chOff x="2472" y="2966"/>
            <a:chExt cx="830" cy="434"/>
          </a:xfrm>
        </p:grpSpPr>
        <p:grpSp>
          <p:nvGrpSpPr>
            <p:cNvPr id="4" name="Group 20"/>
            <p:cNvGrpSpPr>
              <a:grpSpLocks/>
            </p:cNvGrpSpPr>
            <p:nvPr/>
          </p:nvGrpSpPr>
          <p:grpSpPr bwMode="auto">
            <a:xfrm>
              <a:off x="2472" y="2966"/>
              <a:ext cx="830" cy="434"/>
              <a:chOff x="2472" y="2966"/>
              <a:chExt cx="830" cy="434"/>
            </a:xfrm>
          </p:grpSpPr>
          <p:sp>
            <p:nvSpPr>
              <p:cNvPr id="1346581" name="Oval 21"/>
              <p:cNvSpPr>
                <a:spLocks noChangeArrowheads="1"/>
              </p:cNvSpPr>
              <p:nvPr/>
            </p:nvSpPr>
            <p:spPr bwMode="auto">
              <a:xfrm>
                <a:off x="2480" y="2966"/>
                <a:ext cx="814" cy="97"/>
              </a:xfrm>
              <a:prstGeom prst="ellips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582" name="Oval 22"/>
              <p:cNvSpPr>
                <a:spLocks noChangeArrowheads="1"/>
              </p:cNvSpPr>
              <p:nvPr/>
            </p:nvSpPr>
            <p:spPr bwMode="auto">
              <a:xfrm>
                <a:off x="2480" y="3303"/>
                <a:ext cx="814" cy="97"/>
              </a:xfrm>
              <a:prstGeom prst="ellips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583" name="Line 23"/>
              <p:cNvSpPr>
                <a:spLocks noChangeShapeType="1"/>
              </p:cNvSpPr>
              <p:nvPr/>
            </p:nvSpPr>
            <p:spPr bwMode="auto">
              <a:xfrm>
                <a:off x="2472" y="3015"/>
                <a:ext cx="0" cy="337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584" name="Line 24"/>
              <p:cNvSpPr>
                <a:spLocks noChangeShapeType="1"/>
              </p:cNvSpPr>
              <p:nvPr/>
            </p:nvSpPr>
            <p:spPr bwMode="auto">
              <a:xfrm>
                <a:off x="3302" y="3015"/>
                <a:ext cx="0" cy="337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46585" name="Rectangle 25"/>
            <p:cNvSpPr>
              <a:spLocks noChangeArrowheads="1"/>
            </p:cNvSpPr>
            <p:nvPr/>
          </p:nvSpPr>
          <p:spPr bwMode="auto">
            <a:xfrm>
              <a:off x="2671" y="3033"/>
              <a:ext cx="4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400">
                  <a:latin typeface="Book Antiqua" charset="0"/>
                </a:rPr>
                <a:t>DB</a:t>
              </a:r>
            </a:p>
          </p:txBody>
        </p:sp>
      </p:grpSp>
      <p:sp>
        <p:nvSpPr>
          <p:cNvPr id="1346586" name="Line 26"/>
          <p:cNvSpPr>
            <a:spLocks noChangeShapeType="1"/>
          </p:cNvSpPr>
          <p:nvPr/>
        </p:nvSpPr>
        <p:spPr bwMode="auto">
          <a:xfrm>
            <a:off x="1066800" y="4481513"/>
            <a:ext cx="5715000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6587" name="Rectangle 27"/>
          <p:cNvSpPr>
            <a:spLocks noChangeArrowheads="1"/>
          </p:cNvSpPr>
          <p:nvPr/>
        </p:nvSpPr>
        <p:spPr bwMode="auto">
          <a:xfrm>
            <a:off x="1098550" y="4105275"/>
            <a:ext cx="1958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  <a:latin typeface="Book Antiqua" charset="0"/>
              </a:rPr>
              <a:t>MAIN MEMORY</a:t>
            </a:r>
          </a:p>
        </p:txBody>
      </p:sp>
      <p:sp>
        <p:nvSpPr>
          <p:cNvPr id="1346588" name="Rectangle 28"/>
          <p:cNvSpPr>
            <a:spLocks noChangeArrowheads="1"/>
          </p:cNvSpPr>
          <p:nvPr/>
        </p:nvSpPr>
        <p:spPr bwMode="auto">
          <a:xfrm>
            <a:off x="1100138" y="4603750"/>
            <a:ext cx="723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  <a:latin typeface="Book Antiqua" charset="0"/>
              </a:rPr>
              <a:t>DISK</a:t>
            </a:r>
          </a:p>
        </p:txBody>
      </p:sp>
      <p:sp>
        <p:nvSpPr>
          <p:cNvPr id="1346589" name="Freeform 29"/>
          <p:cNvSpPr>
            <a:spLocks/>
          </p:cNvSpPr>
          <p:nvPr/>
        </p:nvSpPr>
        <p:spPr bwMode="auto">
          <a:xfrm>
            <a:off x="1462088" y="2584450"/>
            <a:ext cx="1041400" cy="301625"/>
          </a:xfrm>
          <a:custGeom>
            <a:avLst/>
            <a:gdLst/>
            <a:ahLst/>
            <a:cxnLst>
              <a:cxn ang="0">
                <a:pos x="0" y="189"/>
              </a:cxn>
              <a:cxn ang="0">
                <a:pos x="3" y="155"/>
              </a:cxn>
              <a:cxn ang="0">
                <a:pos x="16" y="135"/>
              </a:cxn>
              <a:cxn ang="0">
                <a:pos x="23" y="114"/>
              </a:cxn>
              <a:cxn ang="0">
                <a:pos x="50" y="81"/>
              </a:cxn>
              <a:cxn ang="0">
                <a:pos x="71" y="54"/>
              </a:cxn>
              <a:cxn ang="0">
                <a:pos x="98" y="33"/>
              </a:cxn>
              <a:cxn ang="0">
                <a:pos x="126" y="6"/>
              </a:cxn>
              <a:cxn ang="0">
                <a:pos x="146" y="0"/>
              </a:cxn>
              <a:cxn ang="0">
                <a:pos x="166" y="0"/>
              </a:cxn>
              <a:cxn ang="0">
                <a:pos x="186" y="6"/>
              </a:cxn>
              <a:cxn ang="0">
                <a:pos x="207" y="20"/>
              </a:cxn>
              <a:cxn ang="0">
                <a:pos x="227" y="33"/>
              </a:cxn>
              <a:cxn ang="0">
                <a:pos x="248" y="54"/>
              </a:cxn>
              <a:cxn ang="0">
                <a:pos x="268" y="68"/>
              </a:cxn>
              <a:cxn ang="0">
                <a:pos x="289" y="87"/>
              </a:cxn>
              <a:cxn ang="0">
                <a:pos x="317" y="101"/>
              </a:cxn>
              <a:cxn ang="0">
                <a:pos x="344" y="114"/>
              </a:cxn>
              <a:cxn ang="0">
                <a:pos x="364" y="114"/>
              </a:cxn>
              <a:cxn ang="0">
                <a:pos x="391" y="114"/>
              </a:cxn>
              <a:cxn ang="0">
                <a:pos x="412" y="114"/>
              </a:cxn>
              <a:cxn ang="0">
                <a:pos x="439" y="114"/>
              </a:cxn>
              <a:cxn ang="0">
                <a:pos x="467" y="114"/>
              </a:cxn>
              <a:cxn ang="0">
                <a:pos x="494" y="108"/>
              </a:cxn>
              <a:cxn ang="0">
                <a:pos x="514" y="101"/>
              </a:cxn>
              <a:cxn ang="0">
                <a:pos x="549" y="95"/>
              </a:cxn>
              <a:cxn ang="0">
                <a:pos x="576" y="81"/>
              </a:cxn>
              <a:cxn ang="0">
                <a:pos x="596" y="68"/>
              </a:cxn>
              <a:cxn ang="0">
                <a:pos x="617" y="54"/>
              </a:cxn>
              <a:cxn ang="0">
                <a:pos x="637" y="41"/>
              </a:cxn>
              <a:cxn ang="0">
                <a:pos x="655" y="16"/>
              </a:cxn>
            </a:cxnLst>
            <a:rect l="0" t="0" r="r" b="b"/>
            <a:pathLst>
              <a:path w="656" h="190">
                <a:moveTo>
                  <a:pt x="0" y="189"/>
                </a:moveTo>
                <a:lnTo>
                  <a:pt x="3" y="155"/>
                </a:lnTo>
                <a:lnTo>
                  <a:pt x="16" y="135"/>
                </a:lnTo>
                <a:lnTo>
                  <a:pt x="23" y="114"/>
                </a:lnTo>
                <a:lnTo>
                  <a:pt x="50" y="81"/>
                </a:lnTo>
                <a:lnTo>
                  <a:pt x="71" y="54"/>
                </a:lnTo>
                <a:lnTo>
                  <a:pt x="98" y="33"/>
                </a:lnTo>
                <a:lnTo>
                  <a:pt x="126" y="6"/>
                </a:lnTo>
                <a:lnTo>
                  <a:pt x="146" y="0"/>
                </a:lnTo>
                <a:lnTo>
                  <a:pt x="166" y="0"/>
                </a:lnTo>
                <a:lnTo>
                  <a:pt x="186" y="6"/>
                </a:lnTo>
                <a:lnTo>
                  <a:pt x="207" y="20"/>
                </a:lnTo>
                <a:lnTo>
                  <a:pt x="227" y="33"/>
                </a:lnTo>
                <a:lnTo>
                  <a:pt x="248" y="54"/>
                </a:lnTo>
                <a:lnTo>
                  <a:pt x="268" y="68"/>
                </a:lnTo>
                <a:lnTo>
                  <a:pt x="289" y="87"/>
                </a:lnTo>
                <a:lnTo>
                  <a:pt x="317" y="101"/>
                </a:lnTo>
                <a:lnTo>
                  <a:pt x="344" y="114"/>
                </a:lnTo>
                <a:lnTo>
                  <a:pt x="364" y="114"/>
                </a:lnTo>
                <a:lnTo>
                  <a:pt x="391" y="114"/>
                </a:lnTo>
                <a:lnTo>
                  <a:pt x="412" y="114"/>
                </a:lnTo>
                <a:lnTo>
                  <a:pt x="439" y="114"/>
                </a:lnTo>
                <a:lnTo>
                  <a:pt x="467" y="114"/>
                </a:lnTo>
                <a:lnTo>
                  <a:pt x="494" y="108"/>
                </a:lnTo>
                <a:lnTo>
                  <a:pt x="514" y="101"/>
                </a:lnTo>
                <a:lnTo>
                  <a:pt x="549" y="95"/>
                </a:lnTo>
                <a:lnTo>
                  <a:pt x="576" y="81"/>
                </a:lnTo>
                <a:lnTo>
                  <a:pt x="596" y="68"/>
                </a:lnTo>
                <a:lnTo>
                  <a:pt x="617" y="54"/>
                </a:lnTo>
                <a:lnTo>
                  <a:pt x="637" y="41"/>
                </a:lnTo>
                <a:lnTo>
                  <a:pt x="655" y="16"/>
                </a:lnTo>
              </a:path>
            </a:pathLst>
          </a:custGeom>
          <a:noFill/>
          <a:ln w="12700" cap="rnd" cmpd="sng">
            <a:solidFill>
              <a:schemeClr val="tx2"/>
            </a:solidFill>
            <a:prstDash val="solid"/>
            <a:round/>
            <a:headEnd type="none" w="sm" len="sm"/>
            <a:tailEnd type="stealth" w="med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6590" name="Rectangle 30"/>
          <p:cNvSpPr>
            <a:spLocks noChangeArrowheads="1"/>
          </p:cNvSpPr>
          <p:nvPr/>
        </p:nvSpPr>
        <p:spPr bwMode="auto">
          <a:xfrm>
            <a:off x="1193800" y="2862263"/>
            <a:ext cx="11604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Book Antiqua" charset="0"/>
              </a:rPr>
              <a:t>disk page</a:t>
            </a:r>
          </a:p>
        </p:txBody>
      </p:sp>
      <p:sp>
        <p:nvSpPr>
          <p:cNvPr id="1346591" name="Rectangle 31"/>
          <p:cNvSpPr>
            <a:spLocks noChangeArrowheads="1"/>
          </p:cNvSpPr>
          <p:nvPr/>
        </p:nvSpPr>
        <p:spPr bwMode="auto">
          <a:xfrm>
            <a:off x="1265238" y="35560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Book Antiqua" charset="0"/>
              </a:rPr>
              <a:t>free frame</a:t>
            </a:r>
          </a:p>
        </p:txBody>
      </p:sp>
      <p:sp>
        <p:nvSpPr>
          <p:cNvPr id="1346592" name="Line 32"/>
          <p:cNvSpPr>
            <a:spLocks noChangeShapeType="1"/>
          </p:cNvSpPr>
          <p:nvPr/>
        </p:nvSpPr>
        <p:spPr bwMode="auto">
          <a:xfrm>
            <a:off x="4618038" y="1792288"/>
            <a:ext cx="0" cy="549275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 type="stealth" w="med" len="lg"/>
            <a:tailEnd type="stealth" w="med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6593" name="Rectangle 33"/>
          <p:cNvSpPr>
            <a:spLocks noChangeArrowheads="1"/>
          </p:cNvSpPr>
          <p:nvPr/>
        </p:nvSpPr>
        <p:spPr bwMode="auto">
          <a:xfrm>
            <a:off x="2338388" y="1352550"/>
            <a:ext cx="48307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FF0000"/>
                </a:solidFill>
                <a:latin typeface="Book Antiqua" charset="0"/>
              </a:rPr>
              <a:t>Page Requests from Higher Levels</a:t>
            </a:r>
          </a:p>
        </p:txBody>
      </p:sp>
      <p:sp>
        <p:nvSpPr>
          <p:cNvPr id="1346594" name="Rectangle 34"/>
          <p:cNvSpPr>
            <a:spLocks noChangeArrowheads="1"/>
          </p:cNvSpPr>
          <p:nvPr/>
        </p:nvSpPr>
        <p:spPr bwMode="auto">
          <a:xfrm>
            <a:off x="2441575" y="2112963"/>
            <a:ext cx="17430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Book Antiqua" charset="0"/>
              </a:rPr>
              <a:t>BUFFER POOL</a:t>
            </a:r>
          </a:p>
        </p:txBody>
      </p:sp>
      <p:sp>
        <p:nvSpPr>
          <p:cNvPr id="1346595" name="Freeform 35"/>
          <p:cNvSpPr>
            <a:spLocks/>
          </p:cNvSpPr>
          <p:nvPr/>
        </p:nvSpPr>
        <p:spPr bwMode="auto">
          <a:xfrm>
            <a:off x="4770438" y="4419600"/>
            <a:ext cx="1022350" cy="153988"/>
          </a:xfrm>
          <a:custGeom>
            <a:avLst/>
            <a:gdLst/>
            <a:ahLst/>
            <a:cxnLst>
              <a:cxn ang="0">
                <a:pos x="643" y="96"/>
              </a:cxn>
              <a:cxn ang="0">
                <a:pos x="640" y="79"/>
              </a:cxn>
              <a:cxn ang="0">
                <a:pos x="627" y="69"/>
              </a:cxn>
              <a:cxn ang="0">
                <a:pos x="621" y="58"/>
              </a:cxn>
              <a:cxn ang="0">
                <a:pos x="594" y="41"/>
              </a:cxn>
              <a:cxn ang="0">
                <a:pos x="573" y="27"/>
              </a:cxn>
              <a:cxn ang="0">
                <a:pos x="547" y="17"/>
              </a:cxn>
              <a:cxn ang="0">
                <a:pos x="520" y="3"/>
              </a:cxn>
              <a:cxn ang="0">
                <a:pos x="500" y="0"/>
              </a:cxn>
              <a:cxn ang="0">
                <a:pos x="480" y="0"/>
              </a:cxn>
              <a:cxn ang="0">
                <a:pos x="460" y="3"/>
              </a:cxn>
              <a:cxn ang="0">
                <a:pos x="439" y="10"/>
              </a:cxn>
              <a:cxn ang="0">
                <a:pos x="420" y="17"/>
              </a:cxn>
              <a:cxn ang="0">
                <a:pos x="399" y="27"/>
              </a:cxn>
              <a:cxn ang="0">
                <a:pos x="380" y="34"/>
              </a:cxn>
              <a:cxn ang="0">
                <a:pos x="359" y="44"/>
              </a:cxn>
              <a:cxn ang="0">
                <a:pos x="332" y="51"/>
              </a:cxn>
              <a:cxn ang="0">
                <a:pos x="305" y="58"/>
              </a:cxn>
              <a:cxn ang="0">
                <a:pos x="286" y="58"/>
              </a:cxn>
              <a:cxn ang="0">
                <a:pos x="259" y="58"/>
              </a:cxn>
              <a:cxn ang="0">
                <a:pos x="238" y="58"/>
              </a:cxn>
              <a:cxn ang="0">
                <a:pos x="212" y="58"/>
              </a:cxn>
              <a:cxn ang="0">
                <a:pos x="185" y="58"/>
              </a:cxn>
              <a:cxn ang="0">
                <a:pos x="158" y="55"/>
              </a:cxn>
              <a:cxn ang="0">
                <a:pos x="138" y="51"/>
              </a:cxn>
              <a:cxn ang="0">
                <a:pos x="104" y="48"/>
              </a:cxn>
              <a:cxn ang="0">
                <a:pos x="78" y="41"/>
              </a:cxn>
              <a:cxn ang="0">
                <a:pos x="58" y="34"/>
              </a:cxn>
              <a:cxn ang="0">
                <a:pos x="38" y="27"/>
              </a:cxn>
              <a:cxn ang="0">
                <a:pos x="18" y="21"/>
              </a:cxn>
              <a:cxn ang="0">
                <a:pos x="0" y="8"/>
              </a:cxn>
            </a:cxnLst>
            <a:rect l="0" t="0" r="r" b="b"/>
            <a:pathLst>
              <a:path w="644" h="97">
                <a:moveTo>
                  <a:pt x="643" y="96"/>
                </a:moveTo>
                <a:lnTo>
                  <a:pt x="640" y="79"/>
                </a:lnTo>
                <a:lnTo>
                  <a:pt x="627" y="69"/>
                </a:lnTo>
                <a:lnTo>
                  <a:pt x="621" y="58"/>
                </a:lnTo>
                <a:lnTo>
                  <a:pt x="594" y="41"/>
                </a:lnTo>
                <a:lnTo>
                  <a:pt x="573" y="27"/>
                </a:lnTo>
                <a:lnTo>
                  <a:pt x="547" y="17"/>
                </a:lnTo>
                <a:lnTo>
                  <a:pt x="520" y="3"/>
                </a:lnTo>
                <a:lnTo>
                  <a:pt x="500" y="0"/>
                </a:lnTo>
                <a:lnTo>
                  <a:pt x="480" y="0"/>
                </a:lnTo>
                <a:lnTo>
                  <a:pt x="460" y="3"/>
                </a:lnTo>
                <a:lnTo>
                  <a:pt x="439" y="10"/>
                </a:lnTo>
                <a:lnTo>
                  <a:pt x="420" y="17"/>
                </a:lnTo>
                <a:lnTo>
                  <a:pt x="399" y="27"/>
                </a:lnTo>
                <a:lnTo>
                  <a:pt x="380" y="34"/>
                </a:lnTo>
                <a:lnTo>
                  <a:pt x="359" y="44"/>
                </a:lnTo>
                <a:lnTo>
                  <a:pt x="332" y="51"/>
                </a:lnTo>
                <a:lnTo>
                  <a:pt x="305" y="58"/>
                </a:lnTo>
                <a:lnTo>
                  <a:pt x="286" y="58"/>
                </a:lnTo>
                <a:lnTo>
                  <a:pt x="259" y="58"/>
                </a:lnTo>
                <a:lnTo>
                  <a:pt x="238" y="58"/>
                </a:lnTo>
                <a:lnTo>
                  <a:pt x="212" y="58"/>
                </a:lnTo>
                <a:lnTo>
                  <a:pt x="185" y="58"/>
                </a:lnTo>
                <a:lnTo>
                  <a:pt x="158" y="55"/>
                </a:lnTo>
                <a:lnTo>
                  <a:pt x="138" y="51"/>
                </a:lnTo>
                <a:lnTo>
                  <a:pt x="104" y="48"/>
                </a:lnTo>
                <a:lnTo>
                  <a:pt x="78" y="41"/>
                </a:lnTo>
                <a:lnTo>
                  <a:pt x="58" y="34"/>
                </a:lnTo>
                <a:lnTo>
                  <a:pt x="38" y="27"/>
                </a:lnTo>
                <a:lnTo>
                  <a:pt x="18" y="21"/>
                </a:lnTo>
                <a:lnTo>
                  <a:pt x="0" y="8"/>
                </a:lnTo>
              </a:path>
            </a:pathLst>
          </a:custGeom>
          <a:noFill/>
          <a:ln w="12700" cap="rnd" cmpd="sng">
            <a:solidFill>
              <a:schemeClr val="folHlink"/>
            </a:solidFill>
            <a:prstDash val="solid"/>
            <a:round/>
            <a:headEnd type="none" w="sm" len="sm"/>
            <a:tailEnd type="stealth" w="med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6596" name="Rectangle 36"/>
          <p:cNvSpPr>
            <a:spLocks noChangeArrowheads="1"/>
          </p:cNvSpPr>
          <p:nvPr/>
        </p:nvSpPr>
        <p:spPr bwMode="auto">
          <a:xfrm>
            <a:off x="5494338" y="4657725"/>
            <a:ext cx="287496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Book Antiqua" charset="0"/>
              </a:rPr>
              <a:t>choice of frame dictated</a:t>
            </a:r>
          </a:p>
          <a:p>
            <a:pPr algn="l"/>
            <a:r>
              <a:rPr lang="en-US" sz="2000">
                <a:solidFill>
                  <a:srgbClr val="FF0000"/>
                </a:solidFill>
                <a:latin typeface="Book Antiqua" charset="0"/>
              </a:rPr>
              <a:t>by </a:t>
            </a:r>
            <a:r>
              <a:rPr lang="en-US" sz="2000" b="1">
                <a:solidFill>
                  <a:srgbClr val="FF0000"/>
                </a:solidFill>
                <a:latin typeface="Book Antiqua" charset="0"/>
              </a:rPr>
              <a:t>replacement policy</a:t>
            </a:r>
          </a:p>
        </p:txBody>
      </p:sp>
      <p:sp>
        <p:nvSpPr>
          <p:cNvPr id="1346597" name="Line 37"/>
          <p:cNvSpPr>
            <a:spLocks noChangeShapeType="1"/>
          </p:cNvSpPr>
          <p:nvPr/>
        </p:nvSpPr>
        <p:spPr bwMode="auto">
          <a:xfrm>
            <a:off x="4618038" y="4154488"/>
            <a:ext cx="0" cy="549275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 type="stealth" w="med" len="lg"/>
            <a:tailEnd type="stealth" w="med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6598" name="Freeform 38"/>
          <p:cNvSpPr>
            <a:spLocks/>
          </p:cNvSpPr>
          <p:nvPr/>
        </p:nvSpPr>
        <p:spPr bwMode="auto">
          <a:xfrm>
            <a:off x="1752600" y="3276600"/>
            <a:ext cx="762000" cy="228600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96" y="8"/>
              </a:cxn>
              <a:cxn ang="0">
                <a:pos x="288" y="56"/>
              </a:cxn>
              <a:cxn ang="0">
                <a:pos x="576" y="8"/>
              </a:cxn>
            </a:cxnLst>
            <a:rect l="0" t="0" r="r" b="b"/>
            <a:pathLst>
              <a:path w="576" h="104">
                <a:moveTo>
                  <a:pt x="0" y="104"/>
                </a:moveTo>
                <a:cubicBezTo>
                  <a:pt x="24" y="60"/>
                  <a:pt x="48" y="16"/>
                  <a:pt x="96" y="8"/>
                </a:cubicBezTo>
                <a:cubicBezTo>
                  <a:pt x="144" y="0"/>
                  <a:pt x="208" y="56"/>
                  <a:pt x="288" y="56"/>
                </a:cubicBezTo>
                <a:cubicBezTo>
                  <a:pt x="368" y="56"/>
                  <a:pt x="520" y="16"/>
                  <a:pt x="576" y="8"/>
                </a:cubicBezTo>
              </a:path>
            </a:pathLst>
          </a:custGeom>
          <a:noFill/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stealth" w="lg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Buffer Manager</a:t>
            </a:r>
          </a:p>
        </p:txBody>
      </p:sp>
      <p:sp>
        <p:nvSpPr>
          <p:cNvPr id="134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100" dirty="0"/>
              <a:t>Similar to </a:t>
            </a:r>
            <a:r>
              <a:rPr lang="en-US" sz="2100" i="1" dirty="0"/>
              <a:t>virtual memory manager</a:t>
            </a:r>
            <a:endParaRPr lang="en-US" sz="2100" dirty="0"/>
          </a:p>
          <a:p>
            <a:pPr>
              <a:lnSpc>
                <a:spcPct val="120000"/>
              </a:lnSpc>
            </a:pPr>
            <a:r>
              <a:rPr lang="en-US" sz="2100" dirty="0"/>
              <a:t>Buffer replacement policies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What page to evict ?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LRU: Least Recently Used</a:t>
            </a:r>
          </a:p>
          <a:p>
            <a:pPr lvl="2">
              <a:lnSpc>
                <a:spcPct val="120000"/>
              </a:lnSpc>
            </a:pPr>
            <a:r>
              <a:rPr lang="en-US" sz="1800" dirty="0"/>
              <a:t>Throw out the page that was not used in a long time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MRU: Most Recently Used</a:t>
            </a:r>
          </a:p>
          <a:p>
            <a:pPr lvl="2">
              <a:lnSpc>
                <a:spcPct val="120000"/>
              </a:lnSpc>
            </a:pPr>
            <a:r>
              <a:rPr lang="en-US" sz="1800" dirty="0"/>
              <a:t>The opposite</a:t>
            </a:r>
          </a:p>
          <a:p>
            <a:pPr lvl="2">
              <a:lnSpc>
                <a:spcPct val="120000"/>
              </a:lnSpc>
            </a:pPr>
            <a:r>
              <a:rPr lang="en-US" sz="1800" dirty="0"/>
              <a:t>Why ? Works better for database “scan” operations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LRU-k</a:t>
            </a:r>
          </a:p>
          <a:p>
            <a:pPr lvl="2">
              <a:lnSpc>
                <a:spcPct val="120000"/>
              </a:lnSpc>
            </a:pPr>
            <a:r>
              <a:rPr lang="en-US" sz="1800" dirty="0"/>
              <a:t>Look at the penultimate access rather than the last access</a:t>
            </a:r>
          </a:p>
          <a:p>
            <a:pPr lvl="2">
              <a:lnSpc>
                <a:spcPct val="120000"/>
              </a:lnSpc>
            </a:pPr>
            <a:r>
              <a:rPr lang="en-US" sz="1800" dirty="0"/>
              <a:t>Does as well as MRU for scans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Replacement Policy: Example</a:t>
            </a:r>
          </a:p>
        </p:txBody>
      </p:sp>
      <p:sp>
        <p:nvSpPr>
          <p:cNvPr id="134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41888"/>
            <a:ext cx="8229600" cy="4572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dirty="0"/>
              <a:t>Say Buffer can hold 3 pages, and pages are: A, B, C, D, E, F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For LRU-2: we look at the second-last access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If no second-last access, then treat it as: - ∞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Break ties based on last access	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Once a page goes to disk, the accesses reset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A6F8536-BD2D-EB4B-A08F-3B0B17A32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34900"/>
              </p:ext>
            </p:extLst>
          </p:nvPr>
        </p:nvGraphicFramePr>
        <p:xfrm>
          <a:off x="457200" y="3543128"/>
          <a:ext cx="48006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192101893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45330565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14369239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765736291"/>
                    </a:ext>
                  </a:extLst>
                </a:gridCol>
              </a:tblGrid>
              <a:tr h="227330">
                <a:tc>
                  <a:txBody>
                    <a:bodyPr/>
                    <a:lstStyle/>
                    <a:p>
                      <a:r>
                        <a:rPr lang="en-US" sz="1200" dirty="0"/>
                        <a:t>Page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LRU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MRU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LRU-2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937561"/>
                  </a:ext>
                </a:extLst>
              </a:tr>
              <a:tr h="227330"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412926"/>
                  </a:ext>
                </a:extLst>
              </a:tr>
              <a:tr h="227330"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A, B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B, A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A, B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510084"/>
                  </a:ext>
                </a:extLst>
              </a:tr>
              <a:tr h="227330"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A, B, C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C, B, A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A, B, C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638539"/>
                  </a:ext>
                </a:extLst>
              </a:tr>
              <a:tr h="227330"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B, C, D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D, B, A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B, C, D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998372"/>
                  </a:ext>
                </a:extLst>
              </a:tr>
              <a:tr h="227330"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C, D, A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A, D,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C, D, A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668270"/>
                  </a:ext>
                </a:extLst>
              </a:tr>
              <a:tr h="227330"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D, A,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C, D, B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D, A,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084002"/>
                  </a:ext>
                </a:extLst>
              </a:tr>
              <a:tr h="227330"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A, C,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B, C,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A, B,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1583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4C52D67-8725-DC4E-A58B-68678A4D463C}"/>
              </a:ext>
            </a:extLst>
          </p:cNvPr>
          <p:cNvSpPr txBox="1"/>
          <p:nvPr/>
        </p:nvSpPr>
        <p:spPr>
          <a:xfrm>
            <a:off x="5823521" y="3684261"/>
            <a:ext cx="2685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of eviction</a:t>
            </a:r>
          </a:p>
          <a:p>
            <a:r>
              <a:rPr lang="en-US" dirty="0"/>
              <a:t>i.e., A will be evicted first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61EA6350-CEFE-CE46-BF93-4CEEAB4CA1EE}"/>
              </a:ext>
            </a:extLst>
          </p:cNvPr>
          <p:cNvSpPr/>
          <p:nvPr/>
        </p:nvSpPr>
        <p:spPr bwMode="auto">
          <a:xfrm rot="20128277">
            <a:off x="4629052" y="4016071"/>
            <a:ext cx="1633888" cy="162765"/>
          </a:xfrm>
          <a:prstGeom prst="leftArrow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95314E3D-558E-7A4B-A775-BDC3D627EA07}"/>
              </a:ext>
            </a:extLst>
          </p:cNvPr>
          <p:cNvSpPr/>
          <p:nvPr/>
        </p:nvSpPr>
        <p:spPr bwMode="auto">
          <a:xfrm rot="621914">
            <a:off x="4723716" y="5694406"/>
            <a:ext cx="1633888" cy="162765"/>
          </a:xfrm>
          <a:prstGeom prst="leftArrow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7CAA4-FDDB-EF44-B052-59A592E8F1A2}"/>
              </a:ext>
            </a:extLst>
          </p:cNvPr>
          <p:cNvSpPr txBox="1"/>
          <p:nvPr/>
        </p:nvSpPr>
        <p:spPr>
          <a:xfrm>
            <a:off x="2613197" y="6044620"/>
            <a:ext cx="5981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from LRU – B will be evicted earlier</a:t>
            </a:r>
          </a:p>
          <a:p>
            <a:r>
              <a:rPr lang="en-US" dirty="0"/>
              <a:t>Penultimate access for C is earlier than B (- infinity for B)</a:t>
            </a:r>
          </a:p>
        </p:txBody>
      </p:sp>
    </p:spTree>
    <p:extLst>
      <p:ext uri="{BB962C8B-B14F-4D97-AF65-F5344CB8AC3E}">
        <p14:creationId xmlns:p14="http://schemas.microsoft.com/office/powerpoint/2010/main" val="75259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7" grpId="0" animBg="1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Buffer Manager</a:t>
            </a:r>
          </a:p>
        </p:txBody>
      </p:sp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600" i="1"/>
              <a:t>Pinning </a:t>
            </a:r>
            <a:r>
              <a:rPr lang="en-US" sz="2600"/>
              <a:t>a block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Not allowed to write back to the disk</a:t>
            </a:r>
          </a:p>
          <a:p>
            <a:pPr>
              <a:lnSpc>
                <a:spcPct val="120000"/>
              </a:lnSpc>
            </a:pPr>
            <a:r>
              <a:rPr lang="en-US" sz="2600" i="1"/>
              <a:t>Force-output (force-write)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Force the contents of a block to be written to disk</a:t>
            </a:r>
          </a:p>
          <a:p>
            <a:pPr>
              <a:lnSpc>
                <a:spcPct val="120000"/>
              </a:lnSpc>
            </a:pPr>
            <a:r>
              <a:rPr lang="en-US" sz="2600" i="1"/>
              <a:t>Order the writes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This block must be written to disk before this block</a:t>
            </a:r>
          </a:p>
          <a:p>
            <a:pPr>
              <a:lnSpc>
                <a:spcPct val="120000"/>
              </a:lnSpc>
            </a:pPr>
            <a:r>
              <a:rPr lang="en-US" sz="2600"/>
              <a:t>Critical for fault tolerant guarantees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Otherwise the database has no control over whats on disk and whats not on disk</a:t>
            </a:r>
          </a:p>
          <a:p>
            <a:pPr lvl="1">
              <a:lnSpc>
                <a:spcPct val="120000"/>
              </a:lnSpc>
            </a:pPr>
            <a:endParaRPr lang="en-US"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680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 Check…</a:t>
            </a:r>
          </a:p>
        </p:txBody>
      </p:sp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/>
              <a:t>Most operating systems don’t provide user programs with direct access to memory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Some DBs built their own OSs because of this in the early days</a:t>
            </a:r>
            <a:endParaRPr lang="en-US" sz="2200" dirty="0"/>
          </a:p>
          <a:p>
            <a:pPr>
              <a:lnSpc>
                <a:spcPct val="120000"/>
              </a:lnSpc>
            </a:pPr>
            <a:r>
              <a:rPr lang="en-US" sz="2200" dirty="0"/>
              <a:t>Most databases today run on top of your OSes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Including our PostgreSQL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Causes several problems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OS Buffer Manager doesn’t provide the required functionality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No real control over when pages are written back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Can’t “pin” pages, or “force-write”</a:t>
            </a:r>
          </a:p>
          <a:p>
            <a:pPr lvl="1">
              <a:lnSpc>
                <a:spcPct val="120000"/>
              </a:lnSpc>
            </a:pPr>
            <a:endParaRPr lang="en-US" sz="1800" dirty="0"/>
          </a:p>
          <a:p>
            <a:pPr marL="344487" lvl="1" indent="0">
              <a:lnSpc>
                <a:spcPct val="120000"/>
              </a:lnSpc>
              <a:buNone/>
            </a:pPr>
            <a:endParaRPr lang="en-US" sz="1000" dirty="0"/>
          </a:p>
          <a:p>
            <a:pPr marL="0" indent="0">
              <a:lnSpc>
                <a:spcPct val="120000"/>
              </a:lnSpc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9224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680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Database 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Storage: Storage Hierarchy</a:t>
            </a:r>
          </a:p>
        </p:txBody>
      </p:sp>
    </p:spTree>
    <p:extLst>
      <p:ext uri="{BB962C8B-B14F-4D97-AF65-F5344CB8AC3E}">
        <p14:creationId xmlns:p14="http://schemas.microsoft.com/office/powerpoint/2010/main" val="1402217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 Check…</a:t>
            </a:r>
          </a:p>
        </p:txBody>
      </p:sp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/>
              <a:t>Memory-mapped files help with many of these issues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Allow mapping a disk file directly to virtual memory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More efficient than going through the OS</a:t>
            </a:r>
          </a:p>
          <a:p>
            <a:pPr lvl="1">
              <a:lnSpc>
                <a:spcPct val="120000"/>
              </a:lnSpc>
            </a:pPr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2200" dirty="0"/>
              <a:t>With increasing memory sizes, most databases now-a-days fit in memory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Many newer database systems redesigned to exploit this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Issues of cache/memory, how memory is managed, etc. becoming increasingly important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Distributed/parallel architectures </a:t>
            </a:r>
            <a:r>
              <a:rPr lang="en-US" sz="1800"/>
              <a:t>also add </a:t>
            </a:r>
            <a:r>
              <a:rPr lang="en-US" sz="1800" dirty="0"/>
              <a:t>more complexity to this</a:t>
            </a:r>
          </a:p>
        </p:txBody>
      </p:sp>
    </p:spTree>
    <p:extLst>
      <p:ext uri="{BB962C8B-B14F-4D97-AF65-F5344CB8AC3E}">
        <p14:creationId xmlns:p14="http://schemas.microsoft.com/office/powerpoint/2010/main" val="408968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680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File Organization and Indexes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 Organization</a:t>
            </a:r>
          </a:p>
        </p:txBody>
      </p:sp>
    </p:spTree>
    <p:extLst>
      <p:ext uri="{BB962C8B-B14F-4D97-AF65-F5344CB8AC3E}">
        <p14:creationId xmlns:p14="http://schemas.microsoft.com/office/powerpoint/2010/main" val="168513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10.5, 10.6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Different ways the tuples mapped to disk blocks</a:t>
            </a:r>
          </a:p>
          <a:p>
            <a:pPr lvl="1"/>
            <a:r>
              <a:rPr lang="en-US" dirty="0">
                <a:latin typeface="Calibri" charset="0"/>
              </a:rPr>
              <a:t>Pros and cons of the different approaches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File Organization &amp; Indexes Overview</a:t>
            </a:r>
          </a:p>
        </p:txBody>
      </p:sp>
    </p:spTree>
    <p:extLst>
      <p:ext uri="{BB962C8B-B14F-4D97-AF65-F5344CB8AC3E}">
        <p14:creationId xmlns:p14="http://schemas.microsoft.com/office/powerpoint/2010/main" val="831724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7543800" cy="68580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Review: Query Processing/Storage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5562600"/>
            <a:ext cx="3505200" cy="838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Space Management on Persistent Storage (e.g., Disks)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09600" y="4114800"/>
            <a:ext cx="3505200" cy="457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Buffer Management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09600" y="2133600"/>
            <a:ext cx="3505200" cy="457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Query Processing Engine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16" y="5486400"/>
            <a:ext cx="184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5486400"/>
            <a:ext cx="4532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Storage hierarchy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How are relations mapped to files?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How are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tuples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mapped to disk blocks?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38862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Bringing pages from disk to memory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Managing the limited memory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8200" y="1524000"/>
            <a:ext cx="42672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Given a input user query, decide how to “execute” it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Specify sequence of pages to be brought in memory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Operate upon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tuples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to produce results</a:t>
            </a:r>
          </a:p>
        </p:txBody>
      </p:sp>
      <p:grpSp>
        <p:nvGrpSpPr>
          <p:cNvPr id="2" name="Group 24"/>
          <p:cNvGrpSpPr/>
          <p:nvPr/>
        </p:nvGrpSpPr>
        <p:grpSpPr>
          <a:xfrm>
            <a:off x="-99988" y="1371600"/>
            <a:ext cx="1496170" cy="4038600"/>
            <a:chOff x="-99988" y="1371600"/>
            <a:chExt cx="1496170" cy="4038600"/>
          </a:xfrm>
        </p:grpSpPr>
        <p:cxnSp>
          <p:nvCxnSpPr>
            <p:cNvPr id="13" name="Straight Arrow Connector 12"/>
            <p:cNvCxnSpPr/>
            <p:nvPr/>
          </p:nvCxnSpPr>
          <p:spPr bwMode="auto">
            <a:xfrm rot="5400000">
              <a:off x="990600" y="17518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-99988" y="1371600"/>
              <a:ext cx="1275259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user query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 rot="5400000">
              <a:off x="1090588" y="35044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0" y="3048000"/>
              <a:ext cx="1210587" cy="6463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page requests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 rot="5400000">
              <a:off x="1090588" y="51046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0" y="4648200"/>
              <a:ext cx="1210587" cy="6463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requests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2438400" y="1447800"/>
            <a:ext cx="1296988" cy="4038600"/>
            <a:chOff x="2438400" y="1447800"/>
            <a:chExt cx="1296988" cy="4038600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 rot="5400000">
              <a:off x="3329806" y="18280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649942" y="1447800"/>
              <a:ext cx="864540" cy="369332"/>
            </a:xfrm>
            <a:prstGeom prst="rect">
              <a:avLst/>
            </a:prstGeom>
            <a:solidFill>
              <a:srgbClr val="669999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results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 rot="5400000">
              <a:off x="3429794" y="35806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2438400" y="3124200"/>
              <a:ext cx="1111393" cy="646331"/>
            </a:xfrm>
            <a:prstGeom prst="rect">
              <a:avLst/>
            </a:prstGeom>
            <a:solidFill>
              <a:srgbClr val="669999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pointers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to pages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 bwMode="auto">
            <a:xfrm rot="5400000">
              <a:off x="3429794" y="51808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2819400" y="4953000"/>
              <a:ext cx="753387" cy="369332"/>
            </a:xfrm>
            <a:prstGeom prst="rect">
              <a:avLst/>
            </a:prstGeom>
            <a:solidFill>
              <a:srgbClr val="669999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725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Tuples to Disk Blocks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539066-78BD-F040-9A92-CBFCA80E6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4267200" cy="222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6D431-6546-2E4B-B5C4-B98D50438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035300"/>
            <a:ext cx="2844800" cy="220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044732-A85A-994A-97A1-4DE4AB540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4724400"/>
            <a:ext cx="2209800" cy="14478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1BF9AA6-99A2-774D-A6D0-70F662F04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l="2472" t="1099" r="2678" b="1373"/>
          <a:stretch>
            <a:fillRect/>
          </a:stretch>
        </p:blipFill>
        <p:spPr bwMode="auto">
          <a:xfrm>
            <a:off x="5327446" y="4140200"/>
            <a:ext cx="3524454" cy="2222500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5B8D8083-59B0-7E43-A8AB-94B5491365A9}"/>
              </a:ext>
            </a:extLst>
          </p:cNvPr>
          <p:cNvSpPr/>
          <p:nvPr/>
        </p:nvSpPr>
        <p:spPr bwMode="auto">
          <a:xfrm rot="1806754">
            <a:off x="3643068" y="4286250"/>
            <a:ext cx="1521109" cy="546100"/>
          </a:xfrm>
          <a:prstGeom prst="leftRightArrow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67EE3-0DE4-3448-861D-7A590A9B20DE}"/>
              </a:ext>
            </a:extLst>
          </p:cNvPr>
          <p:cNvSpPr txBox="1"/>
          <p:nvPr/>
        </p:nvSpPr>
        <p:spPr>
          <a:xfrm>
            <a:off x="4648200" y="1600200"/>
            <a:ext cx="4051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Very important implications on performance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Quite a few different ways to do this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Similar issues even if not using disks as the primary storage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5C598-10CB-B746-AC00-8422DAF97FA6}"/>
              </a:ext>
            </a:extLst>
          </p:cNvPr>
          <p:cNvSpPr txBox="1"/>
          <p:nvPr/>
        </p:nvSpPr>
        <p:spPr>
          <a:xfrm>
            <a:off x="4264134" y="3708737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479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Organization</a:t>
            </a:r>
          </a:p>
        </p:txBody>
      </p:sp>
      <p:sp>
        <p:nvSpPr>
          <p:cNvPr id="13609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7244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100" dirty="0"/>
              <a:t>Requirements and Performance Goals: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Allow insertion/deletions of tuples/records in relations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Fetch a particular record (specified by record id)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Find all tuples that match a condition (say SSN = 123) ?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Fetch all tuples from a specific relation (scans)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Faster if they are all sequential/in contiguous blocks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Allow building of “indexes” 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Auxiliary data structures maintained on disks and in memory for faster retrieval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948837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or Not</a:t>
            </a:r>
          </a:p>
        </p:txBody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sz="2400" dirty="0"/>
              <a:t>Option 1: Use OS File System</a:t>
            </a:r>
          </a:p>
          <a:p>
            <a:pPr lvl="1"/>
            <a:r>
              <a:rPr lang="en-US" sz="2000" dirty="0"/>
              <a:t>File systems are a standard abstraction provided by Operating Systems (OS) for managing data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Major Con: Databases don’t have as much control over the physical placement anymore --- OS controls that</a:t>
            </a:r>
            <a:endParaRPr lang="en-US" sz="1200" dirty="0">
              <a:solidFill>
                <a:srgbClr val="FF0000"/>
              </a:solidFill>
            </a:endParaRPr>
          </a:p>
          <a:p>
            <a:pPr lvl="2"/>
            <a:r>
              <a:rPr lang="en-US" sz="1600" dirty="0"/>
              <a:t>E.g., Say DBMS maps a relation to a “file”</a:t>
            </a:r>
          </a:p>
          <a:p>
            <a:pPr lvl="2"/>
            <a:r>
              <a:rPr lang="en-US" sz="1600" dirty="0"/>
              <a:t>No guarantee that the file will be “contiguous” on the disk</a:t>
            </a:r>
          </a:p>
          <a:p>
            <a:pPr lvl="2"/>
            <a:r>
              <a:rPr lang="en-US" sz="1600" dirty="0"/>
              <a:t>OS may spread it across the disk, and won’t even tell the DBMS</a:t>
            </a:r>
          </a:p>
          <a:p>
            <a:endParaRPr lang="en-US" sz="2400" dirty="0"/>
          </a:p>
          <a:p>
            <a:r>
              <a:rPr lang="en-US" sz="2400" dirty="0"/>
              <a:t>Option 2: DBMS directly works with the disk or uses a lightweight/custom OS</a:t>
            </a:r>
          </a:p>
          <a:p>
            <a:pPr lvl="1"/>
            <a:r>
              <a:rPr lang="en-US" sz="2000" dirty="0"/>
              <a:t>Increasingly uncommon – most DBMSs today run on top of OSes (e.g., PostgreSQL on your laptop, or on </a:t>
            </a:r>
            <a:r>
              <a:rPr lang="en-US" sz="2000" dirty="0" err="1"/>
              <a:t>linux</a:t>
            </a:r>
            <a:r>
              <a:rPr lang="en-US" sz="2000" dirty="0"/>
              <a:t> VMs in the cloud, or on a distributed HDFS)</a:t>
            </a:r>
          </a:p>
        </p:txBody>
      </p:sp>
    </p:spTree>
    <p:extLst>
      <p:ext uri="{BB962C8B-B14F-4D97-AF65-F5344CB8AC3E}">
        <p14:creationId xmlns:p14="http://schemas.microsoft.com/office/powerpoint/2010/main" val="211990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7827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 a File System</a:t>
            </a:r>
          </a:p>
        </p:txBody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600" dirty="0"/>
              <a:t>Option 1: Allocate a single “file” on the disk, and treat it as a contiguous sequence of blocks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This is what PostgreSQL does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The blocks may not actually be contiguous on disk</a:t>
            </a:r>
          </a:p>
          <a:p>
            <a:pPr lvl="1"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600" dirty="0"/>
              <a:t>Option 2: A different file per relation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Some of the simpler DBMS use this approach</a:t>
            </a:r>
          </a:p>
          <a:p>
            <a:pPr lvl="1"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400" dirty="0"/>
              <a:t>Either way: we have a set of relations mapped to a set of blocks on disk</a:t>
            </a:r>
          </a:p>
          <a:p>
            <a:pPr>
              <a:lnSpc>
                <a:spcPct val="11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0678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for Now</a:t>
            </a:r>
          </a:p>
        </p:txBody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000" dirty="0"/>
              <a:t>Each relation stored separately on a separate set of blocks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Assumed to be contiguous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Each “index” maintained in a separate set of blocks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Assumed to be contiguous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200" dirty="0"/>
          </a:p>
          <a:p>
            <a:pPr marL="344487" lvl="1" indent="0">
              <a:lnSpc>
                <a:spcPct val="110000"/>
              </a:lnSpc>
              <a:buNone/>
            </a:pPr>
            <a:endParaRPr lang="en-US" sz="1800" dirty="0"/>
          </a:p>
          <a:p>
            <a:pPr marL="0" indent="0">
              <a:lnSpc>
                <a:spcPct val="110000"/>
              </a:lnSpc>
              <a:buNone/>
            </a:pPr>
            <a:endParaRPr lang="en-US" sz="2000" dirty="0"/>
          </a:p>
          <a:p>
            <a:pPr marL="0" indent="0">
              <a:lnSpc>
                <a:spcPct val="110000"/>
              </a:lnSpc>
              <a:buNone/>
            </a:pP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AE93CE-CAF5-0D4D-A92E-ED24A2AEA9B9}"/>
              </a:ext>
            </a:extLst>
          </p:cNvPr>
          <p:cNvSpPr/>
          <p:nvPr/>
        </p:nvSpPr>
        <p:spPr bwMode="auto">
          <a:xfrm>
            <a:off x="609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9BBECA-5AB7-0E42-B355-8745BA3B1FF3}"/>
              </a:ext>
            </a:extLst>
          </p:cNvPr>
          <p:cNvSpPr/>
          <p:nvPr/>
        </p:nvSpPr>
        <p:spPr bwMode="auto">
          <a:xfrm>
            <a:off x="914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E9A56-1ECC-1D4C-93AB-A8987F8390A7}"/>
              </a:ext>
            </a:extLst>
          </p:cNvPr>
          <p:cNvSpPr/>
          <p:nvPr/>
        </p:nvSpPr>
        <p:spPr bwMode="auto">
          <a:xfrm>
            <a:off x="12192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A333CA-24BF-F246-AF58-0F3A7E3DFD56}"/>
              </a:ext>
            </a:extLst>
          </p:cNvPr>
          <p:cNvSpPr/>
          <p:nvPr/>
        </p:nvSpPr>
        <p:spPr bwMode="auto">
          <a:xfrm>
            <a:off x="15240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415867-872B-444F-BD81-23AD7610DE1B}"/>
              </a:ext>
            </a:extLst>
          </p:cNvPr>
          <p:cNvSpPr/>
          <p:nvPr/>
        </p:nvSpPr>
        <p:spPr bwMode="auto">
          <a:xfrm>
            <a:off x="18288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03B675-E660-0E4B-A1E6-5D96D492BE06}"/>
              </a:ext>
            </a:extLst>
          </p:cNvPr>
          <p:cNvSpPr/>
          <p:nvPr/>
        </p:nvSpPr>
        <p:spPr bwMode="auto">
          <a:xfrm>
            <a:off x="2133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418478-3A5B-E54C-9381-32DBDDAB1053}"/>
              </a:ext>
            </a:extLst>
          </p:cNvPr>
          <p:cNvSpPr/>
          <p:nvPr/>
        </p:nvSpPr>
        <p:spPr bwMode="auto">
          <a:xfrm>
            <a:off x="2438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5FB147-422B-364A-A980-63A51270710D}"/>
              </a:ext>
            </a:extLst>
          </p:cNvPr>
          <p:cNvSpPr/>
          <p:nvPr/>
        </p:nvSpPr>
        <p:spPr bwMode="auto">
          <a:xfrm>
            <a:off x="27432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4A178C-95AC-B84E-8FDD-EC54453E7D70}"/>
              </a:ext>
            </a:extLst>
          </p:cNvPr>
          <p:cNvSpPr/>
          <p:nvPr/>
        </p:nvSpPr>
        <p:spPr bwMode="auto">
          <a:xfrm>
            <a:off x="30480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CCF778-4A94-F54D-AE43-4B783D25FCA7}"/>
              </a:ext>
            </a:extLst>
          </p:cNvPr>
          <p:cNvSpPr/>
          <p:nvPr/>
        </p:nvSpPr>
        <p:spPr bwMode="auto">
          <a:xfrm>
            <a:off x="33528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C625D5-1E31-3D42-B3E9-B4E68C36718D}"/>
              </a:ext>
            </a:extLst>
          </p:cNvPr>
          <p:cNvSpPr/>
          <p:nvPr/>
        </p:nvSpPr>
        <p:spPr bwMode="auto">
          <a:xfrm>
            <a:off x="3657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F83861-AA85-A541-A7C3-A53E18C1812C}"/>
              </a:ext>
            </a:extLst>
          </p:cNvPr>
          <p:cNvSpPr/>
          <p:nvPr/>
        </p:nvSpPr>
        <p:spPr bwMode="auto">
          <a:xfrm>
            <a:off x="3962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6F6D9E-7F5C-A047-9B2E-7E7AE951CFA0}"/>
              </a:ext>
            </a:extLst>
          </p:cNvPr>
          <p:cNvSpPr/>
          <p:nvPr/>
        </p:nvSpPr>
        <p:spPr bwMode="auto">
          <a:xfrm>
            <a:off x="42672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0B9F2-B509-D64F-814C-CA314325C119}"/>
              </a:ext>
            </a:extLst>
          </p:cNvPr>
          <p:cNvSpPr/>
          <p:nvPr/>
        </p:nvSpPr>
        <p:spPr bwMode="auto">
          <a:xfrm>
            <a:off x="45720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63BBA3-8725-D046-99F9-3F288A8D22BC}"/>
              </a:ext>
            </a:extLst>
          </p:cNvPr>
          <p:cNvSpPr/>
          <p:nvPr/>
        </p:nvSpPr>
        <p:spPr bwMode="auto">
          <a:xfrm>
            <a:off x="48768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4AAABD-07AB-014E-8F4A-B15A40CB42E7}"/>
              </a:ext>
            </a:extLst>
          </p:cNvPr>
          <p:cNvSpPr/>
          <p:nvPr/>
        </p:nvSpPr>
        <p:spPr bwMode="auto">
          <a:xfrm>
            <a:off x="5181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27CEB1-EFB2-904F-93D5-48619F13CFFF}"/>
              </a:ext>
            </a:extLst>
          </p:cNvPr>
          <p:cNvSpPr/>
          <p:nvPr/>
        </p:nvSpPr>
        <p:spPr bwMode="auto">
          <a:xfrm>
            <a:off x="5486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AD34AF-45EC-CD40-B129-1650D00576BE}"/>
              </a:ext>
            </a:extLst>
          </p:cNvPr>
          <p:cNvSpPr/>
          <p:nvPr/>
        </p:nvSpPr>
        <p:spPr bwMode="auto">
          <a:xfrm>
            <a:off x="57912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4FE3DE-28D4-8A41-92F1-0BD071A85209}"/>
              </a:ext>
            </a:extLst>
          </p:cNvPr>
          <p:cNvSpPr/>
          <p:nvPr/>
        </p:nvSpPr>
        <p:spPr bwMode="auto">
          <a:xfrm>
            <a:off x="60960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06EC9B-6BBC-544E-A559-757B60E44887}"/>
              </a:ext>
            </a:extLst>
          </p:cNvPr>
          <p:cNvSpPr/>
          <p:nvPr/>
        </p:nvSpPr>
        <p:spPr bwMode="auto">
          <a:xfrm>
            <a:off x="64008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30F469-8F2D-C34D-B9FF-1D4F367C8EE7}"/>
              </a:ext>
            </a:extLst>
          </p:cNvPr>
          <p:cNvSpPr/>
          <p:nvPr/>
        </p:nvSpPr>
        <p:spPr bwMode="auto">
          <a:xfrm>
            <a:off x="6705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0DF47F-F306-1F40-9CEA-47AB7E503EE4}"/>
              </a:ext>
            </a:extLst>
          </p:cNvPr>
          <p:cNvSpPr/>
          <p:nvPr/>
        </p:nvSpPr>
        <p:spPr bwMode="auto">
          <a:xfrm>
            <a:off x="7010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C5036-1BD7-0A47-AC28-E645C7A549AA}"/>
              </a:ext>
            </a:extLst>
          </p:cNvPr>
          <p:cNvSpPr/>
          <p:nvPr/>
        </p:nvSpPr>
        <p:spPr bwMode="auto">
          <a:xfrm>
            <a:off x="73152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D0B83-037B-024E-AAE3-D8AB652E6D44}"/>
              </a:ext>
            </a:extLst>
          </p:cNvPr>
          <p:cNvSpPr/>
          <p:nvPr/>
        </p:nvSpPr>
        <p:spPr bwMode="auto">
          <a:xfrm>
            <a:off x="76200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7C44CD-E253-CD48-ABA2-025C1DD5FCF5}"/>
              </a:ext>
            </a:extLst>
          </p:cNvPr>
          <p:cNvSpPr/>
          <p:nvPr/>
        </p:nvSpPr>
        <p:spPr bwMode="auto">
          <a:xfrm>
            <a:off x="79248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B8C7BA-7E41-BF40-A547-36E2A062212C}"/>
              </a:ext>
            </a:extLst>
          </p:cNvPr>
          <p:cNvSpPr/>
          <p:nvPr/>
        </p:nvSpPr>
        <p:spPr bwMode="auto">
          <a:xfrm>
            <a:off x="8229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54781B-29A0-C241-A232-D36BCE5D89AA}"/>
              </a:ext>
            </a:extLst>
          </p:cNvPr>
          <p:cNvSpPr/>
          <p:nvPr/>
        </p:nvSpPr>
        <p:spPr bwMode="auto">
          <a:xfrm>
            <a:off x="8534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96235F7D-ED00-D946-84CB-F769F18D6348}"/>
              </a:ext>
            </a:extLst>
          </p:cNvPr>
          <p:cNvSpPr/>
          <p:nvPr/>
        </p:nvSpPr>
        <p:spPr bwMode="auto">
          <a:xfrm rot="16200000">
            <a:off x="1422400" y="3668236"/>
            <a:ext cx="508000" cy="2133600"/>
          </a:xfrm>
          <a:prstGeom prst="leftBrace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526330-2C5E-FD4F-AB69-82A129F623EA}"/>
              </a:ext>
            </a:extLst>
          </p:cNvPr>
          <p:cNvSpPr txBox="1"/>
          <p:nvPr/>
        </p:nvSpPr>
        <p:spPr>
          <a:xfrm>
            <a:off x="871716" y="504086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instructor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3879D2E-DCA8-5947-BF11-897EBCD6FA73}"/>
              </a:ext>
            </a:extLst>
          </p:cNvPr>
          <p:cNvGrpSpPr/>
          <p:nvPr/>
        </p:nvGrpSpPr>
        <p:grpSpPr>
          <a:xfrm>
            <a:off x="3352800" y="4481036"/>
            <a:ext cx="2133600" cy="929164"/>
            <a:chOff x="3352800" y="4481036"/>
            <a:chExt cx="2133600" cy="929164"/>
          </a:xfrm>
        </p:grpSpPr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68BF406F-94C4-DA43-B608-4E87EC4A08FC}"/>
                </a:ext>
              </a:extLst>
            </p:cNvPr>
            <p:cNvSpPr/>
            <p:nvPr/>
          </p:nvSpPr>
          <p:spPr bwMode="auto">
            <a:xfrm rot="16200000">
              <a:off x="4165600" y="3668236"/>
              <a:ext cx="508000" cy="2133600"/>
            </a:xfrm>
            <a:prstGeom prst="leftBrace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460BDB-16DD-D140-8FA6-CCD73A1B2DB3}"/>
                </a:ext>
              </a:extLst>
            </p:cNvPr>
            <p:cNvSpPr txBox="1"/>
            <p:nvPr/>
          </p:nvSpPr>
          <p:spPr>
            <a:xfrm>
              <a:off x="3858572" y="5040868"/>
              <a:ext cx="1018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student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E918A5-B49C-1040-BD91-203684FA5E1C}"/>
              </a:ext>
            </a:extLst>
          </p:cNvPr>
          <p:cNvGrpSpPr/>
          <p:nvPr/>
        </p:nvGrpSpPr>
        <p:grpSpPr>
          <a:xfrm>
            <a:off x="939800" y="3573879"/>
            <a:ext cx="8264356" cy="1836321"/>
            <a:chOff x="939800" y="3573879"/>
            <a:chExt cx="8264356" cy="1836321"/>
          </a:xfrm>
        </p:grpSpPr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2598A37F-C956-2747-A73E-2B466A001449}"/>
                </a:ext>
              </a:extLst>
            </p:cNvPr>
            <p:cNvSpPr/>
            <p:nvPr/>
          </p:nvSpPr>
          <p:spPr bwMode="auto">
            <a:xfrm rot="16200000">
              <a:off x="7504216" y="3668236"/>
              <a:ext cx="508000" cy="2133600"/>
            </a:xfrm>
            <a:prstGeom prst="leftBrace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D5685D-9EFE-704D-8140-1435C07FD629}"/>
                </a:ext>
              </a:extLst>
            </p:cNvPr>
            <p:cNvSpPr txBox="1"/>
            <p:nvPr/>
          </p:nvSpPr>
          <p:spPr>
            <a:xfrm>
              <a:off x="6037904" y="5040868"/>
              <a:ext cx="3166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B+-tree index for instructor</a:t>
              </a: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7261AB-187D-224F-82EA-0F358B393613}"/>
                </a:ext>
              </a:extLst>
            </p:cNvPr>
            <p:cNvSpPr/>
            <p:nvPr/>
          </p:nvSpPr>
          <p:spPr bwMode="auto">
            <a:xfrm>
              <a:off x="939800" y="3599279"/>
              <a:ext cx="6113046" cy="399157"/>
            </a:xfrm>
            <a:custGeom>
              <a:avLst/>
              <a:gdLst>
                <a:gd name="connsiteX0" fmla="*/ 6096000 w 6113046"/>
                <a:gd name="connsiteY0" fmla="*/ 386457 h 399157"/>
                <a:gd name="connsiteX1" fmla="*/ 5321300 w 6113046"/>
                <a:gd name="connsiteY1" fmla="*/ 94357 h 399157"/>
                <a:gd name="connsiteX2" fmla="*/ 965200 w 6113046"/>
                <a:gd name="connsiteY2" fmla="*/ 18157 h 399157"/>
                <a:gd name="connsiteX3" fmla="*/ 0 w 6113046"/>
                <a:gd name="connsiteY3" fmla="*/ 399157 h 399157"/>
                <a:gd name="connsiteX4" fmla="*/ 0 w 6113046"/>
                <a:gd name="connsiteY4" fmla="*/ 399157 h 39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3046" h="399157">
                  <a:moveTo>
                    <a:pt x="6096000" y="386457"/>
                  </a:moveTo>
                  <a:cubicBezTo>
                    <a:pt x="6136216" y="271098"/>
                    <a:pt x="6176433" y="155740"/>
                    <a:pt x="5321300" y="94357"/>
                  </a:cubicBezTo>
                  <a:cubicBezTo>
                    <a:pt x="4466167" y="32974"/>
                    <a:pt x="1852083" y="-32643"/>
                    <a:pt x="965200" y="18157"/>
                  </a:cubicBezTo>
                  <a:cubicBezTo>
                    <a:pt x="78317" y="68957"/>
                    <a:pt x="0" y="399157"/>
                    <a:pt x="0" y="399157"/>
                  </a:cubicBezTo>
                  <a:lnTo>
                    <a:pt x="0" y="399157"/>
                  </a:lnTo>
                </a:path>
              </a:pathLst>
            </a:cu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7CE5F71C-525E-3B46-89AB-4855EAF96ADF}"/>
                </a:ext>
              </a:extLst>
            </p:cNvPr>
            <p:cNvSpPr/>
            <p:nvPr/>
          </p:nvSpPr>
          <p:spPr bwMode="auto">
            <a:xfrm>
              <a:off x="1485731" y="3586579"/>
              <a:ext cx="6113046" cy="399157"/>
            </a:xfrm>
            <a:custGeom>
              <a:avLst/>
              <a:gdLst>
                <a:gd name="connsiteX0" fmla="*/ 6096000 w 6113046"/>
                <a:gd name="connsiteY0" fmla="*/ 386457 h 399157"/>
                <a:gd name="connsiteX1" fmla="*/ 5321300 w 6113046"/>
                <a:gd name="connsiteY1" fmla="*/ 94357 h 399157"/>
                <a:gd name="connsiteX2" fmla="*/ 965200 w 6113046"/>
                <a:gd name="connsiteY2" fmla="*/ 18157 h 399157"/>
                <a:gd name="connsiteX3" fmla="*/ 0 w 6113046"/>
                <a:gd name="connsiteY3" fmla="*/ 399157 h 399157"/>
                <a:gd name="connsiteX4" fmla="*/ 0 w 6113046"/>
                <a:gd name="connsiteY4" fmla="*/ 399157 h 39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3046" h="399157">
                  <a:moveTo>
                    <a:pt x="6096000" y="386457"/>
                  </a:moveTo>
                  <a:cubicBezTo>
                    <a:pt x="6136216" y="271098"/>
                    <a:pt x="6176433" y="155740"/>
                    <a:pt x="5321300" y="94357"/>
                  </a:cubicBezTo>
                  <a:cubicBezTo>
                    <a:pt x="4466167" y="32974"/>
                    <a:pt x="1852083" y="-32643"/>
                    <a:pt x="965200" y="18157"/>
                  </a:cubicBezTo>
                  <a:cubicBezTo>
                    <a:pt x="78317" y="68957"/>
                    <a:pt x="0" y="399157"/>
                    <a:pt x="0" y="399157"/>
                  </a:cubicBezTo>
                  <a:lnTo>
                    <a:pt x="0" y="399157"/>
                  </a:lnTo>
                </a:path>
              </a:pathLst>
            </a:cu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603B432-EBBC-B94E-B3DE-A023FF59E452}"/>
                </a:ext>
              </a:extLst>
            </p:cNvPr>
            <p:cNvSpPr/>
            <p:nvPr/>
          </p:nvSpPr>
          <p:spPr bwMode="auto">
            <a:xfrm>
              <a:off x="2031662" y="3573879"/>
              <a:ext cx="4826338" cy="399157"/>
            </a:xfrm>
            <a:custGeom>
              <a:avLst/>
              <a:gdLst>
                <a:gd name="connsiteX0" fmla="*/ 6096000 w 6113046"/>
                <a:gd name="connsiteY0" fmla="*/ 386457 h 399157"/>
                <a:gd name="connsiteX1" fmla="*/ 5321300 w 6113046"/>
                <a:gd name="connsiteY1" fmla="*/ 94357 h 399157"/>
                <a:gd name="connsiteX2" fmla="*/ 965200 w 6113046"/>
                <a:gd name="connsiteY2" fmla="*/ 18157 h 399157"/>
                <a:gd name="connsiteX3" fmla="*/ 0 w 6113046"/>
                <a:gd name="connsiteY3" fmla="*/ 399157 h 399157"/>
                <a:gd name="connsiteX4" fmla="*/ 0 w 6113046"/>
                <a:gd name="connsiteY4" fmla="*/ 399157 h 39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3046" h="399157">
                  <a:moveTo>
                    <a:pt x="6096000" y="386457"/>
                  </a:moveTo>
                  <a:cubicBezTo>
                    <a:pt x="6136216" y="271098"/>
                    <a:pt x="6176433" y="155740"/>
                    <a:pt x="5321300" y="94357"/>
                  </a:cubicBezTo>
                  <a:cubicBezTo>
                    <a:pt x="4466167" y="32974"/>
                    <a:pt x="1852083" y="-32643"/>
                    <a:pt x="965200" y="18157"/>
                  </a:cubicBezTo>
                  <a:cubicBezTo>
                    <a:pt x="78317" y="68957"/>
                    <a:pt x="0" y="399157"/>
                    <a:pt x="0" y="399157"/>
                  </a:cubicBezTo>
                  <a:lnTo>
                    <a:pt x="0" y="399157"/>
                  </a:lnTo>
                </a:path>
              </a:pathLst>
            </a:cu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9E37606-3828-9F4F-8CAC-A4D1A54245C5}"/>
              </a:ext>
            </a:extLst>
          </p:cNvPr>
          <p:cNvSpPr txBox="1"/>
          <p:nvPr/>
        </p:nvSpPr>
        <p:spPr>
          <a:xfrm>
            <a:off x="-112201" y="3046720"/>
            <a:ext cx="77903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Disk block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A200667-C90A-C04F-B08B-1325864187B6}"/>
              </a:ext>
            </a:extLst>
          </p:cNvPr>
          <p:cNvCxnSpPr/>
          <p:nvPr/>
        </p:nvCxnSpPr>
        <p:spPr bwMode="auto">
          <a:xfrm>
            <a:off x="277317" y="3798857"/>
            <a:ext cx="510083" cy="40277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C9FB3B1-644D-0E49-B094-08181F942212}"/>
              </a:ext>
            </a:extLst>
          </p:cNvPr>
          <p:cNvSpPr txBox="1"/>
          <p:nvPr/>
        </p:nvSpPr>
        <p:spPr>
          <a:xfrm>
            <a:off x="1559808" y="6279634"/>
            <a:ext cx="362179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Some extra space for new tuples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B100EB-62EA-6947-985D-F1F74D4B601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48001" y="4490229"/>
            <a:ext cx="109715" cy="16507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8711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Within block: Fixed Length Records</a:t>
            </a:r>
          </a:p>
        </p:txBody>
      </p:sp>
      <p:sp>
        <p:nvSpPr>
          <p:cNvPr id="136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4876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/>
              <a:t>n = number of bytes per record</a:t>
            </a:r>
          </a:p>
          <a:p>
            <a:pPr>
              <a:lnSpc>
                <a:spcPct val="90000"/>
              </a:lnSpc>
            </a:pPr>
            <a:r>
              <a:rPr lang="en-US" sz="2000"/>
              <a:t>Store record </a:t>
            </a:r>
            <a:r>
              <a:rPr lang="en-US" sz="2000" i="1"/>
              <a:t>i </a:t>
            </a:r>
            <a:r>
              <a:rPr lang="en-US" sz="2000"/>
              <a:t>at position: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n * (i – 1)</a:t>
            </a:r>
          </a:p>
          <a:p>
            <a:pPr>
              <a:lnSpc>
                <a:spcPct val="90000"/>
              </a:lnSpc>
            </a:pPr>
            <a:r>
              <a:rPr lang="en-US" sz="2000"/>
              <a:t>Records may cross blocks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Not desirable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Stagger so that that doesn’t happen</a:t>
            </a:r>
          </a:p>
          <a:p>
            <a:pPr>
              <a:lnSpc>
                <a:spcPct val="90000"/>
              </a:lnSpc>
            </a:pPr>
            <a:r>
              <a:rPr lang="en-US" sz="2000"/>
              <a:t>Inserting a tuple ?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Depends on the policy used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One option: Simply append at the end of the record</a:t>
            </a:r>
          </a:p>
          <a:p>
            <a:pPr lvl="1"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2000"/>
              <a:t>Deletions ?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Option 1: Rearrange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Option 2: Keep a </a:t>
            </a:r>
            <a:r>
              <a:rPr lang="en-US" sz="1800" i="1"/>
              <a:t>free list </a:t>
            </a:r>
            <a:r>
              <a:rPr lang="en-US" sz="1800"/>
              <a:t>and use for next insert</a:t>
            </a:r>
          </a:p>
          <a:p>
            <a:pPr>
              <a:lnSpc>
                <a:spcPct val="90000"/>
              </a:lnSpc>
            </a:pPr>
            <a:endParaRPr lang="en-US" sz="2000"/>
          </a:p>
        </p:txBody>
      </p:sp>
      <p:pic>
        <p:nvPicPr>
          <p:cNvPr id="1361924" name="Picture 4"/>
          <p:cNvPicPr>
            <a:picLocks noChangeAspect="1" noChangeArrowheads="1"/>
          </p:cNvPicPr>
          <p:nvPr/>
        </p:nvPicPr>
        <p:blipFill>
          <a:blip r:embed="rId2"/>
          <a:srcRect l="1605" t="607" r="2061" b="926"/>
          <a:stretch>
            <a:fillRect/>
          </a:stretch>
        </p:blipFill>
        <p:spPr bwMode="auto">
          <a:xfrm>
            <a:off x="5410200" y="2438400"/>
            <a:ext cx="3484563" cy="2670175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0265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5344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10.1 (and some other online resources)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Differences between storage media</a:t>
            </a:r>
          </a:p>
          <a:p>
            <a:pPr lvl="1"/>
            <a:r>
              <a:rPr lang="en-US" dirty="0">
                <a:latin typeface="Calibri" charset="0"/>
              </a:rPr>
              <a:t>Storage hierarchy</a:t>
            </a:r>
          </a:p>
          <a:p>
            <a:pPr lvl="1"/>
            <a:r>
              <a:rPr lang="en-US" dirty="0">
                <a:latin typeface="Calibri" charset="0"/>
              </a:rPr>
              <a:t>Caches 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Storage Hierarchy</a:t>
            </a:r>
          </a:p>
        </p:txBody>
      </p:sp>
    </p:spTree>
    <p:extLst>
      <p:ext uri="{BB962C8B-B14F-4D97-AF65-F5344CB8AC3E}">
        <p14:creationId xmlns:p14="http://schemas.microsoft.com/office/powerpoint/2010/main" val="2755414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Within block: Fixed Length Records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000"/>
            <a:ext cx="6781800" cy="838200"/>
          </a:xfrm>
        </p:spPr>
        <p:txBody>
          <a:bodyPr/>
          <a:lstStyle/>
          <a:p>
            <a:r>
              <a:rPr lang="en-US" dirty="0"/>
              <a:t>Deleting: using “free lists”</a:t>
            </a:r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9654" y="2209800"/>
            <a:ext cx="6553726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20460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Within block: Variable-length Records</a:t>
            </a:r>
          </a:p>
        </p:txBody>
      </p:sp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419600"/>
            <a:ext cx="8534400" cy="1905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1900" i="1"/>
              <a:t>Indirection:</a:t>
            </a:r>
          </a:p>
          <a:p>
            <a:pPr lvl="1">
              <a:lnSpc>
                <a:spcPct val="110000"/>
              </a:lnSpc>
            </a:pPr>
            <a:r>
              <a:rPr lang="en-US" sz="1700"/>
              <a:t>The records may move inside the page, but the outside world is oblivious to it</a:t>
            </a:r>
          </a:p>
          <a:p>
            <a:pPr lvl="1">
              <a:lnSpc>
                <a:spcPct val="110000"/>
              </a:lnSpc>
            </a:pPr>
            <a:r>
              <a:rPr lang="en-US" sz="1700"/>
              <a:t>Why ?</a:t>
            </a:r>
          </a:p>
          <a:p>
            <a:pPr lvl="2">
              <a:lnSpc>
                <a:spcPct val="110000"/>
              </a:lnSpc>
            </a:pPr>
            <a:r>
              <a:rPr lang="en-US" sz="1600"/>
              <a:t>The headers are used as a indirection mechanism</a:t>
            </a:r>
          </a:p>
          <a:p>
            <a:pPr lvl="2">
              <a:lnSpc>
                <a:spcPct val="110000"/>
              </a:lnSpc>
            </a:pPr>
            <a:r>
              <a:rPr lang="en-US" sz="1600" i="1"/>
              <a:t>Record ID 1000 is the 5th entry in the page number X</a:t>
            </a:r>
          </a:p>
        </p:txBody>
      </p:sp>
      <p:pic>
        <p:nvPicPr>
          <p:cNvPr id="1362948" name="Picture 4"/>
          <p:cNvPicPr>
            <a:picLocks noChangeAspect="1" noChangeArrowheads="1"/>
          </p:cNvPicPr>
          <p:nvPr/>
        </p:nvPicPr>
        <p:blipFill>
          <a:blip r:embed="rId2"/>
          <a:srcRect l="330" t="31580" r="822" b="31798"/>
          <a:stretch>
            <a:fillRect/>
          </a:stretch>
        </p:blipFill>
        <p:spPr bwMode="auto">
          <a:xfrm>
            <a:off x="1981200" y="2514600"/>
            <a:ext cx="5673725" cy="1576388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1362950" name="Rectangle 6"/>
          <p:cNvSpPr>
            <a:spLocks noChangeArrowheads="1"/>
          </p:cNvSpPr>
          <p:nvPr/>
        </p:nvSpPr>
        <p:spPr bwMode="auto">
          <a:xfrm>
            <a:off x="1740950" y="1524000"/>
            <a:ext cx="4947188" cy="55399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charset="2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Slotted page/block structure</a:t>
            </a:r>
          </a:p>
        </p:txBody>
      </p:sp>
    </p:spTree>
    <p:extLst>
      <p:ext uri="{BB962C8B-B14F-4D97-AF65-F5344CB8AC3E}">
        <p14:creationId xmlns:p14="http://schemas.microsoft.com/office/powerpoint/2010/main" val="266078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2947" grpId="0" build="p"/>
      <p:bldP spid="136295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Across Blocks of a Relation</a:t>
            </a:r>
          </a:p>
        </p:txBody>
      </p:sp>
      <p:sp>
        <p:nvSpPr>
          <p:cNvPr id="136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100" dirty="0"/>
              <a:t>Which block should a record go to ?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Anywhere ?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How to search for “SSN = 123” ?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Called “heap” organization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Sorted by SSN ?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Called “sequential” organization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Keeping it sorted would be painful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How would you search ?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Based on a “hash” key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Called “hashing” organization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Store the record with SSN = x in the block number x%1000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Why ? </a:t>
            </a:r>
          </a:p>
          <a:p>
            <a:pPr lvl="2">
              <a:lnSpc>
                <a:spcPct val="11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9641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3971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Across Blocks: Sequential File Organization</a:t>
            </a:r>
          </a:p>
        </p:txBody>
      </p:sp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7772400" cy="48006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100"/>
              <a:t>Keep sorted by some search key</a:t>
            </a:r>
          </a:p>
          <a:p>
            <a:pPr>
              <a:lnSpc>
                <a:spcPct val="120000"/>
              </a:lnSpc>
            </a:pPr>
            <a:r>
              <a:rPr lang="en-US" sz="2100"/>
              <a:t>Insertion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Find the block in which the tuple should be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If there is free space, insert it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Otherwise, must create overflow pages</a:t>
            </a:r>
          </a:p>
          <a:p>
            <a:pPr>
              <a:lnSpc>
                <a:spcPct val="120000"/>
              </a:lnSpc>
            </a:pPr>
            <a:r>
              <a:rPr lang="en-US" sz="2100"/>
              <a:t>Deletions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Delete and keep the free space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Databases tend to be insert heavy, so free space gets used fast</a:t>
            </a:r>
          </a:p>
          <a:p>
            <a:pPr>
              <a:lnSpc>
                <a:spcPct val="120000"/>
              </a:lnSpc>
            </a:pPr>
            <a:r>
              <a:rPr lang="en-US" sz="2100"/>
              <a:t>Can become </a:t>
            </a:r>
            <a:r>
              <a:rPr lang="en-US" sz="2100" i="1"/>
              <a:t>fragmented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Must reorganize once in a while</a:t>
            </a:r>
          </a:p>
        </p:txBody>
      </p:sp>
    </p:spTree>
    <p:extLst>
      <p:ext uri="{BB962C8B-B14F-4D97-AF65-F5344CB8AC3E}">
        <p14:creationId xmlns:p14="http://schemas.microsoft.com/office/powerpoint/2010/main" val="4093476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330066"/>
                </a:solidFill>
              </a:rPr>
              <a:t>Across Blocks: Sequential File Organization</a:t>
            </a:r>
            <a:endParaRPr lang="en-US" dirty="0"/>
          </a:p>
        </p:txBody>
      </p:sp>
      <p:sp>
        <p:nvSpPr>
          <p:cNvPr id="136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4958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100"/>
              <a:t>What if I want to find a particular record by value ?</a:t>
            </a:r>
          </a:p>
          <a:p>
            <a:pPr lvl="1">
              <a:lnSpc>
                <a:spcPct val="130000"/>
              </a:lnSpc>
            </a:pPr>
            <a:r>
              <a:rPr lang="en-US" sz="2000" i="1"/>
              <a:t>Account info for SSN = 123</a:t>
            </a:r>
          </a:p>
          <a:p>
            <a:pPr>
              <a:lnSpc>
                <a:spcPct val="130000"/>
              </a:lnSpc>
            </a:pPr>
            <a:r>
              <a:rPr lang="en-US" sz="2100"/>
              <a:t>Binary search</a:t>
            </a:r>
          </a:p>
          <a:p>
            <a:pPr lvl="1">
              <a:lnSpc>
                <a:spcPct val="130000"/>
              </a:lnSpc>
            </a:pPr>
            <a:r>
              <a:rPr lang="en-US" sz="2000"/>
              <a:t>Takes </a:t>
            </a:r>
            <a:r>
              <a:rPr lang="en-US" sz="2000" i="1"/>
              <a:t>log(n) </a:t>
            </a:r>
            <a:r>
              <a:rPr lang="en-US" sz="2000"/>
              <a:t>number of disk accesses</a:t>
            </a:r>
          </a:p>
          <a:p>
            <a:pPr lvl="2">
              <a:lnSpc>
                <a:spcPct val="130000"/>
              </a:lnSpc>
            </a:pPr>
            <a:r>
              <a:rPr lang="en-US" sz="1800"/>
              <a:t>Random accesses</a:t>
            </a:r>
          </a:p>
          <a:p>
            <a:pPr lvl="1">
              <a:lnSpc>
                <a:spcPct val="130000"/>
              </a:lnSpc>
            </a:pPr>
            <a:r>
              <a:rPr lang="en-US" sz="2000"/>
              <a:t>Too much</a:t>
            </a:r>
          </a:p>
          <a:p>
            <a:pPr lvl="2">
              <a:lnSpc>
                <a:spcPct val="130000"/>
              </a:lnSpc>
            </a:pPr>
            <a:r>
              <a:rPr lang="en-US" sz="1800"/>
              <a:t>n = 1,000,000,000 -- log(n) = 30</a:t>
            </a:r>
          </a:p>
          <a:p>
            <a:pPr lvl="2">
              <a:lnSpc>
                <a:spcPct val="130000"/>
              </a:lnSpc>
            </a:pPr>
            <a:r>
              <a:rPr lang="en-US" sz="1800"/>
              <a:t>Recall each random access approx 10 ms</a:t>
            </a:r>
          </a:p>
          <a:p>
            <a:pPr lvl="2">
              <a:lnSpc>
                <a:spcPct val="130000"/>
              </a:lnSpc>
            </a:pPr>
            <a:r>
              <a:rPr lang="en-US" sz="1800"/>
              <a:t>300 ms to find just one account information</a:t>
            </a:r>
          </a:p>
          <a:p>
            <a:pPr lvl="2">
              <a:lnSpc>
                <a:spcPct val="130000"/>
              </a:lnSpc>
            </a:pPr>
            <a:r>
              <a:rPr lang="en-US" sz="1800"/>
              <a:t>&lt; 4 requests satisfied per second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B492FC-5B5C-4144-B460-B790BF764E65}"/>
              </a:ext>
            </a:extLst>
          </p:cNvPr>
          <p:cNvSpPr txBox="1"/>
          <p:nvPr/>
        </p:nvSpPr>
        <p:spPr>
          <a:xfrm>
            <a:off x="533400" y="6172200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Indexes – next topic</a:t>
            </a:r>
          </a:p>
        </p:txBody>
      </p:sp>
    </p:spTree>
    <p:extLst>
      <p:ext uri="{BB962C8B-B14F-4D97-AF65-F5344CB8AC3E}">
        <p14:creationId xmlns:p14="http://schemas.microsoft.com/office/powerpoint/2010/main" val="88719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7543800" cy="1020762"/>
          </a:xfrm>
        </p:spPr>
        <p:txBody>
          <a:bodyPr/>
          <a:lstStyle/>
          <a:p>
            <a:r>
              <a:rPr lang="en-US" dirty="0"/>
              <a:t>Advanced Topics</a:t>
            </a:r>
          </a:p>
        </p:txBody>
      </p:sp>
      <p:sp>
        <p:nvSpPr>
          <p:cNvPr id="137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76200" y="1447800"/>
            <a:ext cx="4648200" cy="4648200"/>
          </a:xfrm>
        </p:spPr>
        <p:txBody>
          <a:bodyPr/>
          <a:lstStyle/>
          <a:p>
            <a:r>
              <a:rPr lang="en-US" sz="2000" dirty="0"/>
              <a:t>Row vs columnar representation:</a:t>
            </a:r>
          </a:p>
          <a:p>
            <a:pPr lvl="1"/>
            <a:r>
              <a:rPr lang="en-US" sz="1800" dirty="0"/>
              <a:t>We are largely focused on row representation</a:t>
            </a:r>
          </a:p>
          <a:p>
            <a:pPr lvl="1"/>
            <a:r>
              <a:rPr lang="en-US" sz="1800" dirty="0"/>
              <a:t>Column-based organization much more efficient for queries</a:t>
            </a:r>
          </a:p>
          <a:p>
            <a:pPr lvl="2"/>
            <a:r>
              <a:rPr lang="en-US" sz="1600" dirty="0"/>
              <a:t>But are not as efficient to update</a:t>
            </a:r>
          </a:p>
          <a:p>
            <a:pPr lvl="1"/>
            <a:r>
              <a:rPr lang="en-US" sz="1800" dirty="0"/>
              <a:t>Used by most modern warehouses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E552C2-EB0F-104F-80F9-467FE4089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676399"/>
            <a:ext cx="4648200" cy="483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6421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7543800" cy="1020762"/>
          </a:xfrm>
        </p:spPr>
        <p:txBody>
          <a:bodyPr/>
          <a:lstStyle/>
          <a:p>
            <a:r>
              <a:rPr lang="en-US" dirty="0"/>
              <a:t>Advanced Topics</a:t>
            </a:r>
          </a:p>
        </p:txBody>
      </p:sp>
      <p:sp>
        <p:nvSpPr>
          <p:cNvPr id="137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1524000"/>
            <a:ext cx="8763000" cy="4648200"/>
          </a:xfrm>
        </p:spPr>
        <p:txBody>
          <a:bodyPr/>
          <a:lstStyle/>
          <a:p>
            <a:r>
              <a:rPr lang="en-US" sz="2400" dirty="0"/>
              <a:t>Data Storage Formats used in ”big data” world</a:t>
            </a:r>
          </a:p>
          <a:p>
            <a:pPr lvl="1"/>
            <a:r>
              <a:rPr lang="en-US" sz="2000" dirty="0"/>
              <a:t>Parquet, Avro, and many others</a:t>
            </a:r>
          </a:p>
          <a:p>
            <a:pPr lvl="1"/>
            <a:endParaRPr lang="en-US" sz="2000" dirty="0"/>
          </a:p>
          <a:p>
            <a:r>
              <a:rPr lang="en-US" sz="2400" dirty="0"/>
              <a:t>Sophisticated on-disk and in-memory representations for maintaining very large volumes of data as ”files”</a:t>
            </a:r>
          </a:p>
          <a:p>
            <a:pPr lvl="1"/>
            <a:r>
              <a:rPr lang="en-US" sz="2000" dirty="0"/>
              <a:t>That can be emailed, shared, interpreted by many different programs</a:t>
            </a:r>
          </a:p>
          <a:p>
            <a:pPr lvl="1"/>
            <a:endParaRPr lang="en-US" sz="2000" dirty="0"/>
          </a:p>
          <a:p>
            <a:r>
              <a:rPr lang="en-US" sz="2400" dirty="0"/>
              <a:t>Typically tend to be ”column-oriented” </a:t>
            </a:r>
          </a:p>
          <a:p>
            <a:pPr lvl="1"/>
            <a:r>
              <a:rPr lang="en-US" sz="2000" dirty="0"/>
              <a:t>Are not designed to be easy to update (by and large)</a:t>
            </a:r>
          </a:p>
          <a:p>
            <a:pPr lvl="1"/>
            <a:endParaRPr lang="en-US" sz="2000" dirty="0"/>
          </a:p>
          <a:p>
            <a:r>
              <a:rPr lang="en-US" sz="2400" dirty="0"/>
              <a:t>Lot of work in recent years on this</a:t>
            </a:r>
          </a:p>
        </p:txBody>
      </p:sp>
    </p:spTree>
    <p:extLst>
      <p:ext uri="{BB962C8B-B14F-4D97-AF65-F5344CB8AC3E}">
        <p14:creationId xmlns:p14="http://schemas.microsoft.com/office/powerpoint/2010/main" val="7986845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File Organization and Indexes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Indexes Overview</a:t>
            </a:r>
          </a:p>
        </p:txBody>
      </p:sp>
    </p:spTree>
    <p:extLst>
      <p:ext uri="{BB962C8B-B14F-4D97-AF65-F5344CB8AC3E}">
        <p14:creationId xmlns:p14="http://schemas.microsoft.com/office/powerpoint/2010/main" val="27900833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11.1, 11.2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How an “index” helps efficiently find tuples that satisfy a condition?</a:t>
            </a:r>
          </a:p>
          <a:p>
            <a:pPr lvl="1"/>
            <a:r>
              <a:rPr lang="en-US" dirty="0">
                <a:latin typeface="Calibri" charset="0"/>
              </a:rPr>
              <a:t>What are key characteristics of indexes?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File Organization &amp; Indexes Overview</a:t>
            </a:r>
          </a:p>
        </p:txBody>
      </p:sp>
    </p:spTree>
    <p:extLst>
      <p:ext uri="{BB962C8B-B14F-4D97-AF65-F5344CB8AC3E}">
        <p14:creationId xmlns:p14="http://schemas.microsoft.com/office/powerpoint/2010/main" val="39427967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0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</a:t>
            </a:r>
          </a:p>
        </p:txBody>
      </p:sp>
      <p:sp>
        <p:nvSpPr>
          <p:cNvPr id="136806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403985"/>
            <a:ext cx="8229600" cy="50292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100" dirty="0"/>
              <a:t>A data structure for efficient search through large </a:t>
            </a:r>
            <a:r>
              <a:rPr lang="en-US" sz="2100" dirty="0" err="1"/>
              <a:t>databaess</a:t>
            </a:r>
            <a:endParaRPr lang="en-US" sz="2100" dirty="0"/>
          </a:p>
          <a:p>
            <a:pPr>
              <a:lnSpc>
                <a:spcPct val="110000"/>
              </a:lnSpc>
            </a:pPr>
            <a:r>
              <a:rPr lang="en-US" sz="2100" dirty="0"/>
              <a:t>Two key ideas: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The records are mapped to the disk blocks in specific ways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Sorted, or hash-based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Auxiliary data structures are maintained that allow quick search</a:t>
            </a:r>
          </a:p>
          <a:p>
            <a:pPr>
              <a:lnSpc>
                <a:spcPct val="110000"/>
              </a:lnSpc>
            </a:pPr>
            <a:r>
              <a:rPr lang="en-US" sz="2100" dirty="0"/>
              <a:t>Search key: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Attribute or set of attributes used to look up records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E.g. SSN for a persons table</a:t>
            </a:r>
          </a:p>
          <a:p>
            <a:pPr>
              <a:lnSpc>
                <a:spcPct val="110000"/>
              </a:lnSpc>
            </a:pPr>
            <a:r>
              <a:rPr lang="en-US" sz="2100" dirty="0"/>
              <a:t>Two types of indexes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Ordered indexes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Hash-based indexes	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Think library index/catalogue</a:t>
            </a:r>
          </a:p>
          <a:p>
            <a:pPr>
              <a:lnSpc>
                <a:spcPct val="11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934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Options</a:t>
            </a:r>
          </a:p>
        </p:txBody>
      </p:sp>
      <p:sp>
        <p:nvSpPr>
          <p:cNvPr id="133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3733800"/>
          </a:xfrm>
        </p:spPr>
        <p:txBody>
          <a:bodyPr/>
          <a:lstStyle/>
          <a:p>
            <a:r>
              <a:rPr lang="en-US" sz="2400" dirty="0"/>
              <a:t>At various points, data stored in different storage hardware</a:t>
            </a:r>
          </a:p>
          <a:p>
            <a:pPr lvl="1"/>
            <a:r>
              <a:rPr lang="en-US" sz="2000" dirty="0"/>
              <a:t>Memory, Disks, SSDs, Tapes, Cache</a:t>
            </a:r>
          </a:p>
          <a:p>
            <a:pPr lvl="1"/>
            <a:r>
              <a:rPr lang="en-US" sz="2000" dirty="0"/>
              <a:t>Tradeoffs between speed and cost of access</a:t>
            </a:r>
          </a:p>
          <a:p>
            <a:pPr lvl="1"/>
            <a:r>
              <a:rPr lang="en-US" sz="2000" dirty="0"/>
              <a:t>CPU needs the data in memory and cache to operate on it </a:t>
            </a:r>
          </a:p>
          <a:p>
            <a:pPr lvl="2"/>
            <a:endParaRPr lang="en-US" sz="2100" dirty="0"/>
          </a:p>
          <a:p>
            <a:pPr>
              <a:lnSpc>
                <a:spcPct val="90000"/>
              </a:lnSpc>
            </a:pPr>
            <a:r>
              <a:rPr lang="en-US" sz="2600" dirty="0"/>
              <a:t>Volatile vs nonvolatile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Volatile: Loses contents when power switched off</a:t>
            </a:r>
          </a:p>
          <a:p>
            <a:pPr lvl="3"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2600" dirty="0"/>
              <a:t>Sequential vs random access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Sequential: read the data contiguously</a:t>
            </a:r>
          </a:p>
          <a:p>
            <a:pPr lvl="2">
              <a:lnSpc>
                <a:spcPct val="90000"/>
              </a:lnSpc>
            </a:pPr>
            <a:r>
              <a:rPr lang="en-US" sz="1900" dirty="0"/>
              <a:t>select * from employee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Random: read the data from anywhere at any time</a:t>
            </a:r>
          </a:p>
          <a:p>
            <a:pPr lvl="2">
              <a:lnSpc>
                <a:spcPct val="90000"/>
              </a:lnSpc>
            </a:pPr>
            <a:r>
              <a:rPr lang="en-US" sz="1900" dirty="0"/>
              <a:t>select * from employee where name like ‘__</a:t>
            </a:r>
            <a:r>
              <a:rPr lang="en-US" sz="1900" dirty="0" err="1"/>
              <a:t>a__b</a:t>
            </a:r>
            <a:r>
              <a:rPr lang="en-US" sz="1900" dirty="0"/>
              <a:t>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227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BIG Library: Books About Basic Income - Basic Income - Medium">
            <a:extLst>
              <a:ext uri="{FF2B5EF4-FFF2-40B4-BE49-F238E27FC236}">
                <a16:creationId xmlns:a16="http://schemas.microsoft.com/office/drawing/2014/main" id="{E2073D7C-5457-0E4B-9621-57E852F1C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98"/>
            <a:ext cx="9144000" cy="640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2153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Indexes</a:t>
            </a:r>
          </a:p>
        </p:txBody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70000"/>
            <a:ext cx="8229600" cy="3733800"/>
          </a:xfrm>
        </p:spPr>
        <p:txBody>
          <a:bodyPr/>
          <a:lstStyle/>
          <a:p>
            <a:r>
              <a:rPr lang="en-US" sz="2000" dirty="0"/>
              <a:t>Primary index</a:t>
            </a:r>
          </a:p>
          <a:p>
            <a:pPr lvl="1"/>
            <a:r>
              <a:rPr lang="en-US" sz="1800" dirty="0"/>
              <a:t>The relation is sorted on the search key of the index</a:t>
            </a:r>
          </a:p>
          <a:p>
            <a:r>
              <a:rPr lang="en-US" sz="2000" dirty="0"/>
              <a:t>Secondary index</a:t>
            </a:r>
          </a:p>
          <a:p>
            <a:pPr lvl="1"/>
            <a:r>
              <a:rPr lang="en-US" sz="1800" dirty="0"/>
              <a:t>It is not</a:t>
            </a:r>
          </a:p>
          <a:p>
            <a:r>
              <a:rPr lang="en-US" sz="2000" dirty="0"/>
              <a:t>Can have only one primary index on a relation</a:t>
            </a:r>
          </a:p>
        </p:txBody>
      </p:sp>
      <p:sp>
        <p:nvSpPr>
          <p:cNvPr id="1370117" name="Text Box 5"/>
          <p:cNvSpPr txBox="1">
            <a:spLocks noChangeArrowheads="1"/>
          </p:cNvSpPr>
          <p:nvPr/>
        </p:nvSpPr>
        <p:spPr bwMode="auto">
          <a:xfrm>
            <a:off x="5105400" y="6172200"/>
            <a:ext cx="1073150" cy="3810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</a:t>
            </a:r>
          </a:p>
        </p:txBody>
      </p:sp>
      <p:sp>
        <p:nvSpPr>
          <p:cNvPr id="1370118" name="Text Box 6"/>
          <p:cNvSpPr txBox="1">
            <a:spLocks noChangeArrowheads="1"/>
          </p:cNvSpPr>
          <p:nvPr/>
        </p:nvSpPr>
        <p:spPr bwMode="auto">
          <a:xfrm>
            <a:off x="116787" y="4690110"/>
            <a:ext cx="776288" cy="3810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Index</a:t>
            </a:r>
          </a:p>
        </p:txBody>
      </p:sp>
      <p:sp>
        <p:nvSpPr>
          <p:cNvPr id="1370119" name="Line 7"/>
          <p:cNvSpPr>
            <a:spLocks noChangeShapeType="1"/>
          </p:cNvSpPr>
          <p:nvPr/>
        </p:nvSpPr>
        <p:spPr bwMode="auto">
          <a:xfrm flipV="1">
            <a:off x="802587" y="4156710"/>
            <a:ext cx="533400" cy="3810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B5434E-98D2-3E42-BF45-529445FDD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87" y="3210386"/>
            <a:ext cx="5786225" cy="296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3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0115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Primary </a:t>
            </a:r>
            <a:r>
              <a:rPr lang="en-US" i="1" u="sng"/>
              <a:t>Sparse</a:t>
            </a:r>
            <a:r>
              <a:rPr lang="en-US" i="1"/>
              <a:t> </a:t>
            </a:r>
            <a:r>
              <a:rPr lang="en-US"/>
              <a:t>Index</a:t>
            </a:r>
          </a:p>
        </p:txBody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6720" y="1169670"/>
            <a:ext cx="8229600" cy="1878330"/>
          </a:xfrm>
        </p:spPr>
        <p:txBody>
          <a:bodyPr/>
          <a:lstStyle/>
          <a:p>
            <a:r>
              <a:rPr lang="en-US" sz="2200" dirty="0"/>
              <a:t>Every key doesn’t have to appear in the index</a:t>
            </a:r>
          </a:p>
          <a:p>
            <a:r>
              <a:rPr lang="en-US" sz="2200" dirty="0"/>
              <a:t>Allows for very small indexes</a:t>
            </a:r>
          </a:p>
          <a:p>
            <a:pPr lvl="1"/>
            <a:r>
              <a:rPr lang="en-US" sz="2000" dirty="0"/>
              <a:t>Better chance of fitting in memory</a:t>
            </a:r>
          </a:p>
          <a:p>
            <a:pPr lvl="1"/>
            <a:r>
              <a:rPr lang="en-US" sz="2000" dirty="0"/>
              <a:t>Tradeoff: Must access the relation file even if the record is not present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B8069-8A68-E745-94B0-39F71348A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93" y="3074670"/>
            <a:ext cx="7198413" cy="368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28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</a:t>
            </a:r>
            <a:r>
              <a:rPr lang="en-US" i="1" u="sng" dirty="0"/>
              <a:t>Dense</a:t>
            </a:r>
            <a:r>
              <a:rPr lang="en-US" i="1" dirty="0"/>
              <a:t> </a:t>
            </a:r>
            <a:r>
              <a:rPr lang="en-US" dirty="0"/>
              <a:t>Index</a:t>
            </a:r>
          </a:p>
        </p:txBody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6720" y="1169670"/>
            <a:ext cx="8229600" cy="1878330"/>
          </a:xfrm>
        </p:spPr>
        <p:txBody>
          <a:bodyPr/>
          <a:lstStyle/>
          <a:p>
            <a:r>
              <a:rPr lang="en-US" sz="2200" dirty="0"/>
              <a:t>Every key must appear in the index</a:t>
            </a:r>
          </a:p>
          <a:p>
            <a:r>
              <a:rPr lang="en-US" sz="2200" dirty="0"/>
              <a:t>Index becomes pretty large, but can often avoid having to go to the relation</a:t>
            </a:r>
          </a:p>
          <a:p>
            <a:pPr lvl="1"/>
            <a:r>
              <a:rPr lang="en-US" sz="1800" dirty="0"/>
              <a:t>E.g., select * from instructor where ID = 10000</a:t>
            </a:r>
          </a:p>
          <a:p>
            <a:pPr lvl="2"/>
            <a:r>
              <a:rPr lang="en-US" sz="1500" dirty="0"/>
              <a:t>Not found in the index, so can return immediately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9B361A-A66D-8A4A-BF4B-F53DB3549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199130"/>
            <a:ext cx="7726680" cy="382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155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Secondary Index</a:t>
            </a:r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3962400"/>
          </a:xfrm>
        </p:spPr>
        <p:txBody>
          <a:bodyPr/>
          <a:lstStyle/>
          <a:p>
            <a:r>
              <a:rPr lang="en-US" sz="2600" dirty="0"/>
              <a:t>Relation sorted on</a:t>
            </a:r>
            <a:r>
              <a:rPr lang="en-US" sz="2600" i="1" dirty="0"/>
              <a:t> ID</a:t>
            </a:r>
          </a:p>
          <a:p>
            <a:r>
              <a:rPr lang="en-US" sz="2600" dirty="0"/>
              <a:t>But we want an index on </a:t>
            </a:r>
            <a:r>
              <a:rPr lang="en-US" sz="2600" i="1" dirty="0"/>
              <a:t>salary</a:t>
            </a:r>
          </a:p>
          <a:p>
            <a:r>
              <a:rPr lang="en-US" sz="2600" dirty="0"/>
              <a:t>Must be dense</a:t>
            </a:r>
          </a:p>
          <a:p>
            <a:pPr lvl="1"/>
            <a:r>
              <a:rPr lang="en-US" sz="2200" dirty="0"/>
              <a:t>Every search key must appear in the index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6BDE45-883E-B148-96E1-3936FEE99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295649"/>
            <a:ext cx="7467600" cy="367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8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Multi-level Indexes</a:t>
            </a:r>
          </a:p>
        </p:txBody>
      </p:sp>
      <p:sp>
        <p:nvSpPr>
          <p:cNvPr id="137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4876800" cy="4648200"/>
          </a:xfrm>
        </p:spPr>
        <p:txBody>
          <a:bodyPr/>
          <a:lstStyle/>
          <a:p>
            <a:r>
              <a:rPr lang="en-US" sz="2000"/>
              <a:t>What if the index itself is too big for memory ?</a:t>
            </a:r>
          </a:p>
          <a:p>
            <a:r>
              <a:rPr lang="en-US" sz="2000"/>
              <a:t>Relation size = n = 1,000,000,000</a:t>
            </a:r>
          </a:p>
          <a:p>
            <a:r>
              <a:rPr lang="en-US" sz="2000"/>
              <a:t>Block size = 100 tuples per block</a:t>
            </a:r>
          </a:p>
          <a:p>
            <a:r>
              <a:rPr lang="en-US" sz="2000"/>
              <a:t>So, number of pages = 10,000,000</a:t>
            </a:r>
          </a:p>
          <a:p>
            <a:r>
              <a:rPr lang="en-US" sz="2000"/>
              <a:t>Keeping one entry per page takes too much space</a:t>
            </a:r>
          </a:p>
          <a:p>
            <a:r>
              <a:rPr lang="en-US" sz="2000"/>
              <a:t>Solution</a:t>
            </a:r>
          </a:p>
          <a:p>
            <a:pPr lvl="1"/>
            <a:r>
              <a:rPr lang="en-US" sz="1800"/>
              <a:t>Build an index on the index itself</a:t>
            </a:r>
          </a:p>
        </p:txBody>
      </p:sp>
      <p:pic>
        <p:nvPicPr>
          <p:cNvPr id="1372165" name="Picture 5"/>
          <p:cNvPicPr>
            <a:picLocks noChangeAspect="1" noChangeArrowheads="1"/>
          </p:cNvPicPr>
          <p:nvPr/>
        </p:nvPicPr>
        <p:blipFill>
          <a:blip r:embed="rId2"/>
          <a:srcRect l="17699" t="591" r="17699" b="885"/>
          <a:stretch>
            <a:fillRect/>
          </a:stretch>
        </p:blipFill>
        <p:spPr bwMode="auto">
          <a:xfrm>
            <a:off x="5392738" y="2057400"/>
            <a:ext cx="3597275" cy="4114800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4620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Multi-level Indexes</a:t>
            </a:r>
          </a:p>
        </p:txBody>
      </p:sp>
      <p:sp>
        <p:nvSpPr>
          <p:cNvPr id="137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763000" cy="4648200"/>
          </a:xfrm>
        </p:spPr>
        <p:txBody>
          <a:bodyPr/>
          <a:lstStyle/>
          <a:p>
            <a:r>
              <a:rPr lang="en-US"/>
              <a:t>How do you search through a multi-level index ?</a:t>
            </a:r>
          </a:p>
          <a:p>
            <a:endParaRPr lang="en-US"/>
          </a:p>
          <a:p>
            <a:r>
              <a:rPr lang="en-US"/>
              <a:t>What about keeping the index up-to-date ?</a:t>
            </a:r>
          </a:p>
          <a:p>
            <a:pPr lvl="1"/>
            <a:r>
              <a:rPr lang="en-US"/>
              <a:t>Tuple insertions and deletions</a:t>
            </a:r>
          </a:p>
          <a:p>
            <a:pPr lvl="2"/>
            <a:r>
              <a:rPr lang="en-US"/>
              <a:t>This is a static structure</a:t>
            </a:r>
          </a:p>
          <a:p>
            <a:pPr lvl="2"/>
            <a:r>
              <a:rPr lang="en-US"/>
              <a:t>Need overflow pages to deal with insertions</a:t>
            </a:r>
          </a:p>
          <a:p>
            <a:pPr lvl="1"/>
            <a:r>
              <a:rPr lang="en-US"/>
              <a:t>Works well if no inserts/deletes</a:t>
            </a:r>
          </a:p>
          <a:p>
            <a:pPr lvl="1"/>
            <a:r>
              <a:rPr lang="en-US"/>
              <a:t>Not so good when inserts and deletes are common</a:t>
            </a:r>
          </a:p>
        </p:txBody>
      </p:sp>
    </p:spTree>
    <p:extLst>
      <p:ext uri="{BB962C8B-B14F-4D97-AF65-F5344CB8AC3E}">
        <p14:creationId xmlns:p14="http://schemas.microsoft.com/office/powerpoint/2010/main" val="13028516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File Organization and Indexes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B+-Trees: Basics</a:t>
            </a:r>
          </a:p>
        </p:txBody>
      </p:sp>
    </p:spTree>
    <p:extLst>
      <p:ext uri="{BB962C8B-B14F-4D97-AF65-F5344CB8AC3E}">
        <p14:creationId xmlns:p14="http://schemas.microsoft.com/office/powerpoint/2010/main" val="16714108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11.3</a:t>
            </a: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B+-Trees as a multi-level index, and basic properties</a:t>
            </a:r>
          </a:p>
          <a:p>
            <a:pPr lvl="1"/>
            <a:r>
              <a:rPr lang="en-US" dirty="0">
                <a:latin typeface="Calibri" charset="0"/>
              </a:rPr>
              <a:t>How to search in a B+-Tree?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B+-Trees</a:t>
            </a:r>
          </a:p>
        </p:txBody>
      </p:sp>
    </p:spTree>
    <p:extLst>
      <p:ext uri="{BB962C8B-B14F-4D97-AF65-F5344CB8AC3E}">
        <p14:creationId xmlns:p14="http://schemas.microsoft.com/office/powerpoint/2010/main" val="10506917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543800" cy="1020763"/>
          </a:xfrm>
        </p:spPr>
        <p:txBody>
          <a:bodyPr/>
          <a:lstStyle/>
          <a:p>
            <a:r>
              <a:rPr lang="en-US"/>
              <a:t>Example B+-Tree Index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7A066B-BDE5-8240-9142-BBFB84848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0" y="1447800"/>
            <a:ext cx="10058400" cy="54301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0BD525-6025-024B-B934-6F3F6860021E}"/>
              </a:ext>
            </a:extLst>
          </p:cNvPr>
          <p:cNvSpPr txBox="1"/>
          <p:nvPr/>
        </p:nvSpPr>
        <p:spPr>
          <a:xfrm>
            <a:off x="0" y="1220232"/>
            <a:ext cx="200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Index Disk Blocks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DC2F02-5E87-0248-9748-3C2660A34C6E}"/>
              </a:ext>
            </a:extLst>
          </p:cNvPr>
          <p:cNvCxnSpPr/>
          <p:nvPr/>
        </p:nvCxnSpPr>
        <p:spPr bwMode="auto">
          <a:xfrm>
            <a:off x="1600200" y="1664732"/>
            <a:ext cx="1676400" cy="16406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CBD250-58CE-D34A-BB3C-51EBD486A90A}"/>
              </a:ext>
            </a:extLst>
          </p:cNvPr>
          <p:cNvCxnSpPr>
            <a:cxnSpLocks/>
          </p:cNvCxnSpPr>
          <p:nvPr/>
        </p:nvCxnSpPr>
        <p:spPr bwMode="auto">
          <a:xfrm>
            <a:off x="1600200" y="1664732"/>
            <a:ext cx="152400" cy="62126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8445500" cy="6629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5165" y="6451476"/>
            <a:ext cx="479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http://cse1.net/recaps/4-memory.html</a:t>
            </a:r>
          </a:p>
        </p:txBody>
      </p:sp>
    </p:spTree>
    <p:extLst>
      <p:ext uri="{BB962C8B-B14F-4D97-AF65-F5344CB8AC3E}">
        <p14:creationId xmlns:p14="http://schemas.microsoft.com/office/powerpoint/2010/main" val="17063392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</a:t>
            </a:r>
            <a:r>
              <a:rPr lang="en-US" baseline="30000"/>
              <a:t>+</a:t>
            </a:r>
            <a:r>
              <a:rPr lang="en-US"/>
              <a:t>-Tree Node Structure</a:t>
            </a:r>
          </a:p>
        </p:txBody>
      </p:sp>
      <p:sp>
        <p:nvSpPr>
          <p:cNvPr id="138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382000" cy="5334000"/>
          </a:xfrm>
        </p:spPr>
        <p:txBody>
          <a:bodyPr/>
          <a:lstStyle/>
          <a:p>
            <a:pPr>
              <a:lnSpc>
                <a:spcPct val="120000"/>
              </a:lnSpc>
              <a:tabLst>
                <a:tab pos="1655763" algn="l"/>
              </a:tabLst>
            </a:pPr>
            <a:r>
              <a:rPr lang="en-US" sz="2600"/>
              <a:t>Typical node</a:t>
            </a:r>
            <a:br>
              <a:rPr lang="en-US" sz="2600"/>
            </a:br>
            <a:br>
              <a:rPr lang="en-US" sz="2600"/>
            </a:br>
            <a:br>
              <a:rPr lang="en-US" sz="2600"/>
            </a:br>
            <a:endParaRPr lang="en-US" sz="2600"/>
          </a:p>
          <a:p>
            <a:pPr marL="742950" lvl="1" indent="-285750">
              <a:lnSpc>
                <a:spcPct val="120000"/>
              </a:lnSpc>
              <a:tabLst>
                <a:tab pos="1655763" algn="l"/>
              </a:tabLst>
            </a:pPr>
            <a:r>
              <a:rPr lang="en-US" sz="2200"/>
              <a:t>K</a:t>
            </a:r>
            <a:r>
              <a:rPr lang="en-US" sz="2200" baseline="-25000"/>
              <a:t>i</a:t>
            </a:r>
            <a:r>
              <a:rPr lang="en-US" sz="2200"/>
              <a:t> are the search-key values </a:t>
            </a:r>
          </a:p>
          <a:p>
            <a:pPr marL="742950" lvl="1" indent="-285750">
              <a:lnSpc>
                <a:spcPct val="120000"/>
              </a:lnSpc>
              <a:tabLst>
                <a:tab pos="1655763" algn="l"/>
              </a:tabLst>
            </a:pPr>
            <a:r>
              <a:rPr lang="en-US" sz="2200"/>
              <a:t>P</a:t>
            </a:r>
            <a:r>
              <a:rPr lang="en-US" sz="2200" baseline="-25000"/>
              <a:t>i</a:t>
            </a:r>
            <a:r>
              <a:rPr lang="en-US" sz="2200"/>
              <a:t> are pointers to children (for non-leaf nodes) or pointers to records or buckets of records (for leaf nodes).</a:t>
            </a:r>
          </a:p>
          <a:p>
            <a:pPr>
              <a:lnSpc>
                <a:spcPct val="120000"/>
              </a:lnSpc>
              <a:tabLst>
                <a:tab pos="1655763" algn="l"/>
              </a:tabLst>
            </a:pPr>
            <a:r>
              <a:rPr lang="en-US" sz="2600"/>
              <a:t>The search-keys in a node are ordered </a:t>
            </a:r>
          </a:p>
          <a:p>
            <a:pPr>
              <a:lnSpc>
                <a:spcPct val="120000"/>
              </a:lnSpc>
              <a:buFont typeface="Wingdings" charset="2"/>
              <a:buNone/>
              <a:tabLst>
                <a:tab pos="1655763" algn="l"/>
              </a:tabLst>
            </a:pPr>
            <a:r>
              <a:rPr lang="en-US" sz="2600"/>
              <a:t>		 </a:t>
            </a:r>
            <a:r>
              <a:rPr lang="en-US" sz="2600" i="1"/>
              <a:t>K</a:t>
            </a:r>
            <a:r>
              <a:rPr lang="en-US" sz="2600" baseline="-25000"/>
              <a:t>1 </a:t>
            </a:r>
            <a:r>
              <a:rPr lang="en-US" sz="2600"/>
              <a:t>&lt; </a:t>
            </a:r>
            <a:r>
              <a:rPr lang="en-US" sz="2600" i="1"/>
              <a:t>K</a:t>
            </a:r>
            <a:r>
              <a:rPr lang="en-US" sz="2600" baseline="-25000"/>
              <a:t>2 </a:t>
            </a:r>
            <a:r>
              <a:rPr lang="en-US" sz="2600"/>
              <a:t>&lt; </a:t>
            </a:r>
            <a:r>
              <a:rPr lang="en-US" sz="2600" i="1"/>
              <a:t>K</a:t>
            </a:r>
            <a:r>
              <a:rPr lang="en-US" sz="2600" baseline="-25000"/>
              <a:t>3 </a:t>
            </a:r>
            <a:r>
              <a:rPr lang="en-US" sz="2600"/>
              <a:t>&lt; </a:t>
            </a:r>
            <a:r>
              <a:rPr lang="en-US" sz="2600" i="1"/>
              <a:t>. . .</a:t>
            </a:r>
            <a:r>
              <a:rPr lang="en-US" sz="2600" baseline="-25000"/>
              <a:t> </a:t>
            </a:r>
            <a:r>
              <a:rPr lang="en-US" sz="2600"/>
              <a:t>&lt; </a:t>
            </a:r>
            <a:r>
              <a:rPr lang="en-US" sz="2600" i="1"/>
              <a:t>K</a:t>
            </a:r>
            <a:r>
              <a:rPr lang="en-US" sz="2600" i="1" baseline="-25000"/>
              <a:t>n–</a:t>
            </a:r>
            <a:r>
              <a:rPr lang="en-US" sz="2600" baseline="-25000"/>
              <a:t>1</a:t>
            </a:r>
            <a:endParaRPr lang="en-US" sz="2600"/>
          </a:p>
          <a:p>
            <a:pPr>
              <a:lnSpc>
                <a:spcPct val="120000"/>
              </a:lnSpc>
              <a:buFont typeface="Wingdings" charset="2"/>
              <a:buNone/>
              <a:tabLst>
                <a:tab pos="1655763" algn="l"/>
              </a:tabLst>
            </a:pPr>
            <a:endParaRPr lang="en-US" sz="2600"/>
          </a:p>
          <a:p>
            <a:pPr>
              <a:lnSpc>
                <a:spcPct val="120000"/>
              </a:lnSpc>
              <a:buFont typeface="Wingdings" charset="2"/>
              <a:buNone/>
              <a:tabLst>
                <a:tab pos="1655763" algn="l"/>
              </a:tabLst>
            </a:pPr>
            <a:endParaRPr lang="en-US" sz="2600"/>
          </a:p>
          <a:p>
            <a:pPr>
              <a:lnSpc>
                <a:spcPct val="120000"/>
              </a:lnSpc>
              <a:buFont typeface="Wingdings" charset="2"/>
              <a:buNone/>
              <a:tabLst>
                <a:tab pos="1655763" algn="l"/>
              </a:tabLst>
            </a:pPr>
            <a:endParaRPr lang="en-US" sz="2600"/>
          </a:p>
        </p:txBody>
      </p:sp>
      <p:pic>
        <p:nvPicPr>
          <p:cNvPr id="1384452" name="Picture 4"/>
          <p:cNvPicPr>
            <a:picLocks noChangeAspect="1" noChangeArrowheads="1"/>
          </p:cNvPicPr>
          <p:nvPr/>
        </p:nvPicPr>
        <p:blipFill>
          <a:blip r:embed="rId3"/>
          <a:srcRect l="365" t="44904" r="546" b="45145"/>
          <a:stretch>
            <a:fillRect/>
          </a:stretch>
        </p:blipFill>
        <p:spPr bwMode="auto">
          <a:xfrm>
            <a:off x="1295400" y="2362200"/>
            <a:ext cx="7269163" cy="547688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B+-Trees</a:t>
            </a:r>
          </a:p>
        </p:txBody>
      </p:sp>
      <p:sp>
        <p:nvSpPr>
          <p:cNvPr id="137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3352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100"/>
              <a:t>It is </a:t>
            </a:r>
            <a:r>
              <a:rPr lang="en-US" sz="2100">
                <a:solidFill>
                  <a:srgbClr val="FF0000"/>
                </a:solidFill>
              </a:rPr>
              <a:t>balanced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Every path from the root to a leaf is same length</a:t>
            </a:r>
          </a:p>
          <a:p>
            <a:pPr>
              <a:lnSpc>
                <a:spcPct val="110000"/>
              </a:lnSpc>
            </a:pPr>
            <a:endParaRPr lang="en-US" sz="210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100">
                <a:solidFill>
                  <a:srgbClr val="FF0000"/>
                </a:solidFill>
              </a:rPr>
              <a:t>Leaf</a:t>
            </a:r>
            <a:r>
              <a:rPr lang="en-US" sz="2100"/>
              <a:t> nodes (at the bottom)</a:t>
            </a:r>
          </a:p>
          <a:p>
            <a:pPr lvl="1">
              <a:lnSpc>
                <a:spcPct val="110000"/>
              </a:lnSpc>
            </a:pPr>
            <a:r>
              <a:rPr lang="en-US" sz="2000" i="1"/>
              <a:t>P</a:t>
            </a:r>
            <a:r>
              <a:rPr lang="en-US" sz="1800" i="1"/>
              <a:t>1</a:t>
            </a:r>
            <a:r>
              <a:rPr lang="en-US" sz="2000" i="1"/>
              <a:t> </a:t>
            </a:r>
            <a:r>
              <a:rPr lang="en-US" sz="2000"/>
              <a:t>contains the pointers to tuple(s) with key </a:t>
            </a:r>
            <a:r>
              <a:rPr lang="en-US" sz="2000" i="1"/>
              <a:t>K</a:t>
            </a:r>
            <a:r>
              <a:rPr lang="en-US" sz="1800" i="1"/>
              <a:t>1</a:t>
            </a:r>
          </a:p>
          <a:p>
            <a:pPr lvl="1">
              <a:lnSpc>
                <a:spcPct val="110000"/>
              </a:lnSpc>
            </a:pPr>
            <a:r>
              <a:rPr lang="en-US" sz="2000" i="1"/>
              <a:t>…</a:t>
            </a:r>
          </a:p>
          <a:p>
            <a:pPr lvl="1">
              <a:lnSpc>
                <a:spcPct val="110000"/>
              </a:lnSpc>
            </a:pPr>
            <a:r>
              <a:rPr lang="en-US" sz="2000" i="1"/>
              <a:t>P</a:t>
            </a:r>
            <a:r>
              <a:rPr lang="en-US" sz="1800" i="1"/>
              <a:t>n</a:t>
            </a:r>
            <a:r>
              <a:rPr lang="en-US" sz="2000" i="1"/>
              <a:t> </a:t>
            </a:r>
            <a:r>
              <a:rPr lang="en-US" sz="2000"/>
              <a:t>is a pointer to the</a:t>
            </a:r>
            <a:r>
              <a:rPr lang="en-US" sz="2000" i="1"/>
              <a:t> next </a:t>
            </a:r>
            <a:r>
              <a:rPr lang="en-US" sz="2000"/>
              <a:t>leaf node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Must contain at least n/2 entries</a:t>
            </a:r>
          </a:p>
        </p:txBody>
      </p:sp>
      <p:pic>
        <p:nvPicPr>
          <p:cNvPr id="1377284" name="Picture 4"/>
          <p:cNvPicPr>
            <a:picLocks noChangeAspect="1" noChangeArrowheads="1"/>
          </p:cNvPicPr>
          <p:nvPr/>
        </p:nvPicPr>
        <p:blipFill>
          <a:blip r:embed="rId2"/>
          <a:srcRect l="365" t="44904" r="546" b="45145"/>
          <a:stretch>
            <a:fillRect/>
          </a:stretch>
        </p:blipFill>
        <p:spPr bwMode="auto">
          <a:xfrm>
            <a:off x="914400" y="5638800"/>
            <a:ext cx="7269163" cy="547688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</a:t>
            </a:r>
          </a:p>
        </p:txBody>
      </p:sp>
      <p:sp>
        <p:nvSpPr>
          <p:cNvPr id="138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953000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sz="2100">
                <a:solidFill>
                  <a:srgbClr val="FF0000"/>
                </a:solidFill>
              </a:rPr>
              <a:t>Interior</a:t>
            </a:r>
            <a:r>
              <a:rPr lang="en-US" sz="2100"/>
              <a:t> nodes</a:t>
            </a:r>
          </a:p>
          <a:p>
            <a:pPr>
              <a:lnSpc>
                <a:spcPct val="140000"/>
              </a:lnSpc>
            </a:pPr>
            <a:endParaRPr lang="en-US" sz="2100"/>
          </a:p>
          <a:p>
            <a:pPr>
              <a:lnSpc>
                <a:spcPct val="140000"/>
              </a:lnSpc>
            </a:pPr>
            <a:endParaRPr lang="en-US" sz="2100"/>
          </a:p>
          <a:p>
            <a:pPr lvl="1">
              <a:lnSpc>
                <a:spcPct val="140000"/>
              </a:lnSpc>
            </a:pPr>
            <a:r>
              <a:rPr lang="en-US" sz="2000"/>
              <a:t>All tuples in the subtree pointed to by </a:t>
            </a:r>
            <a:r>
              <a:rPr lang="en-US" sz="2000" i="1"/>
              <a:t>P1, </a:t>
            </a:r>
            <a:r>
              <a:rPr lang="en-US" sz="2000"/>
              <a:t>have search key &lt; </a:t>
            </a:r>
            <a:r>
              <a:rPr lang="en-US" sz="2000" i="1"/>
              <a:t>K1</a:t>
            </a:r>
          </a:p>
          <a:p>
            <a:pPr lvl="1">
              <a:lnSpc>
                <a:spcPct val="140000"/>
              </a:lnSpc>
            </a:pPr>
            <a:r>
              <a:rPr lang="en-US" sz="2000"/>
              <a:t>To find a tuple with key </a:t>
            </a:r>
            <a:r>
              <a:rPr lang="en-US" sz="2000" i="1"/>
              <a:t>K1’ &lt; K1, </a:t>
            </a:r>
            <a:r>
              <a:rPr lang="en-US" sz="2000"/>
              <a:t>follow </a:t>
            </a:r>
            <a:r>
              <a:rPr lang="en-US" sz="2000" i="1"/>
              <a:t>P1</a:t>
            </a:r>
          </a:p>
          <a:p>
            <a:pPr lvl="1">
              <a:lnSpc>
                <a:spcPct val="140000"/>
              </a:lnSpc>
            </a:pPr>
            <a:r>
              <a:rPr lang="en-US" sz="2000" i="1"/>
              <a:t>…</a:t>
            </a:r>
          </a:p>
          <a:p>
            <a:pPr lvl="1">
              <a:lnSpc>
                <a:spcPct val="140000"/>
              </a:lnSpc>
            </a:pPr>
            <a:r>
              <a:rPr lang="en-US" sz="2000"/>
              <a:t>Finally, search keys in the tuples contained in the subtree pointed to by </a:t>
            </a:r>
            <a:r>
              <a:rPr lang="en-US" sz="2000" i="1"/>
              <a:t>P</a:t>
            </a:r>
            <a:r>
              <a:rPr lang="en-US" sz="1700" i="1"/>
              <a:t>n</a:t>
            </a:r>
            <a:r>
              <a:rPr lang="en-US" sz="2000" i="1"/>
              <a:t>, </a:t>
            </a:r>
            <a:r>
              <a:rPr lang="en-US" sz="2000"/>
              <a:t>are all larger than </a:t>
            </a:r>
            <a:r>
              <a:rPr lang="en-US" sz="2000" i="1"/>
              <a:t>K</a:t>
            </a:r>
            <a:r>
              <a:rPr lang="en-US" sz="1700" i="1"/>
              <a:t>n-1</a:t>
            </a:r>
          </a:p>
          <a:p>
            <a:pPr lvl="1">
              <a:lnSpc>
                <a:spcPct val="140000"/>
              </a:lnSpc>
            </a:pPr>
            <a:r>
              <a:rPr lang="en-US" sz="2100"/>
              <a:t>Must contain at least n/2 entries (unless root)</a:t>
            </a:r>
          </a:p>
        </p:txBody>
      </p:sp>
      <p:pic>
        <p:nvPicPr>
          <p:cNvPr id="1380356" name="Picture 4"/>
          <p:cNvPicPr>
            <a:picLocks noChangeAspect="1" noChangeArrowheads="1"/>
          </p:cNvPicPr>
          <p:nvPr/>
        </p:nvPicPr>
        <p:blipFill>
          <a:blip r:embed="rId2"/>
          <a:srcRect l="365" t="44904" r="546" b="45145"/>
          <a:stretch>
            <a:fillRect/>
          </a:stretch>
        </p:blipFill>
        <p:spPr bwMode="auto">
          <a:xfrm>
            <a:off x="1295400" y="2362200"/>
            <a:ext cx="7269163" cy="547688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B+-Trees - Searching</a:t>
            </a:r>
          </a:p>
        </p:txBody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</p:spPr>
        <p:txBody>
          <a:bodyPr/>
          <a:lstStyle/>
          <a:p>
            <a:r>
              <a:rPr lang="en-US" sz="2200"/>
              <a:t>How to search ?</a:t>
            </a:r>
          </a:p>
          <a:p>
            <a:pPr lvl="1"/>
            <a:r>
              <a:rPr lang="en-US" sz="2000"/>
              <a:t>Follow the pointers</a:t>
            </a:r>
          </a:p>
          <a:p>
            <a:pPr>
              <a:lnSpc>
                <a:spcPct val="140000"/>
              </a:lnSpc>
            </a:pPr>
            <a:r>
              <a:rPr lang="en-US" sz="2200"/>
              <a:t>Logarithmic</a:t>
            </a:r>
          </a:p>
          <a:p>
            <a:pPr lvl="1"/>
            <a:r>
              <a:rPr lang="en-US" sz="2000" i="1"/>
              <a:t>log</a:t>
            </a:r>
            <a:r>
              <a:rPr lang="en-US" sz="2000" i="1" baseline="-25000"/>
              <a:t>B/2</a:t>
            </a:r>
            <a:r>
              <a:rPr lang="en-US" sz="2000" i="1"/>
              <a:t>(N), </a:t>
            </a:r>
            <a:r>
              <a:rPr lang="en-US" sz="2000"/>
              <a:t>where </a:t>
            </a:r>
            <a:r>
              <a:rPr lang="en-US" sz="2000" i="1"/>
              <a:t>B = Number of entries per block</a:t>
            </a:r>
          </a:p>
          <a:p>
            <a:pPr lvl="1"/>
            <a:r>
              <a:rPr lang="en-US" sz="2000" i="1"/>
              <a:t>B </a:t>
            </a:r>
            <a:r>
              <a:rPr lang="en-US" sz="2000"/>
              <a:t>is also called the order of the B+-Tree Index</a:t>
            </a:r>
          </a:p>
          <a:p>
            <a:pPr lvl="2"/>
            <a:r>
              <a:rPr lang="en-US" sz="1900"/>
              <a:t>Typically 100 or so</a:t>
            </a:r>
          </a:p>
          <a:p>
            <a:pPr>
              <a:lnSpc>
                <a:spcPct val="140000"/>
              </a:lnSpc>
            </a:pPr>
            <a:r>
              <a:rPr lang="en-US" sz="2200"/>
              <a:t>If a relation contains1,000,000,000 entries, takes only 4 random accesses</a:t>
            </a:r>
          </a:p>
          <a:p>
            <a:pPr>
              <a:lnSpc>
                <a:spcPct val="140000"/>
              </a:lnSpc>
            </a:pPr>
            <a:r>
              <a:rPr lang="en-US" sz="2200"/>
              <a:t>The top levels are typically in memory</a:t>
            </a:r>
          </a:p>
          <a:p>
            <a:pPr lvl="1">
              <a:lnSpc>
                <a:spcPct val="140000"/>
              </a:lnSpc>
            </a:pPr>
            <a:r>
              <a:rPr lang="en-US" sz="2000"/>
              <a:t>So only requires 1 or 2 random accesses per request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543800" cy="1020763"/>
          </a:xfrm>
        </p:spPr>
        <p:txBody>
          <a:bodyPr/>
          <a:lstStyle/>
          <a:p>
            <a:r>
              <a:rPr lang="en-US"/>
              <a:t>Example B+-Tree Index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7A066B-BDE5-8240-9142-BBFB84848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0" y="868363"/>
            <a:ext cx="10058400" cy="543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133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543800" cy="1020763"/>
          </a:xfrm>
        </p:spPr>
        <p:txBody>
          <a:bodyPr/>
          <a:lstStyle/>
          <a:p>
            <a:r>
              <a:rPr lang="en-US"/>
              <a:t>Example B+-Tree Index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7A066B-BDE5-8240-9142-BBFB84848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0" y="868363"/>
            <a:ext cx="10058400" cy="5430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686A2D-8747-B548-ACA4-731A7D97B662}"/>
              </a:ext>
            </a:extLst>
          </p:cNvPr>
          <p:cNvSpPr txBox="1"/>
          <p:nvPr/>
        </p:nvSpPr>
        <p:spPr>
          <a:xfrm>
            <a:off x="152400" y="6298525"/>
            <a:ext cx="821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If this were a “primary” index, then not all ”keys” are present in the index</a:t>
            </a:r>
          </a:p>
        </p:txBody>
      </p:sp>
    </p:spTree>
    <p:extLst>
      <p:ext uri="{BB962C8B-B14F-4D97-AF65-F5344CB8AC3E}">
        <p14:creationId xmlns:p14="http://schemas.microsoft.com/office/powerpoint/2010/main" val="12407745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95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595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595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 anchor="ctr"/>
          <a:lstStyle/>
          <a:p>
            <a:r>
              <a:rPr lang="en-US"/>
              <a:t>B+ Trees in Practice</a:t>
            </a:r>
          </a:p>
        </p:txBody>
      </p:sp>
      <p:sp>
        <p:nvSpPr>
          <p:cNvPr id="140595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sz="2600"/>
              <a:t>Typical order: 100.  Typical fill-factor: 67%.</a:t>
            </a:r>
          </a:p>
          <a:p>
            <a:pPr lvl="1"/>
            <a:r>
              <a:rPr lang="en-US" sz="2200"/>
              <a:t>average fanout = 133</a:t>
            </a:r>
          </a:p>
          <a:p>
            <a:r>
              <a:rPr lang="en-US" sz="2600"/>
              <a:t>Typical capacities:</a:t>
            </a:r>
          </a:p>
          <a:p>
            <a:pPr lvl="1"/>
            <a:r>
              <a:rPr lang="en-US" sz="2200"/>
              <a:t>Height 3: 133</a:t>
            </a:r>
            <a:r>
              <a:rPr lang="en-US" sz="2200" baseline="30000"/>
              <a:t>3</a:t>
            </a:r>
            <a:r>
              <a:rPr lang="en-US" sz="2200"/>
              <a:t> =     2,352,637 entries</a:t>
            </a:r>
          </a:p>
          <a:p>
            <a:pPr lvl="1"/>
            <a:r>
              <a:rPr lang="en-US" sz="2200"/>
              <a:t>Height 4: 133</a:t>
            </a:r>
            <a:r>
              <a:rPr lang="en-US" sz="2200" baseline="30000"/>
              <a:t>4</a:t>
            </a:r>
            <a:r>
              <a:rPr lang="en-US" sz="2200"/>
              <a:t> = 312,900,700 entries</a:t>
            </a:r>
          </a:p>
          <a:p>
            <a:r>
              <a:rPr lang="en-US" sz="2600"/>
              <a:t>Can often hold top levels in buffer pool:</a:t>
            </a:r>
          </a:p>
          <a:p>
            <a:pPr lvl="1"/>
            <a:r>
              <a:rPr lang="en-US" sz="2200"/>
              <a:t>Level 1 =           1 page  =     8 Kbytes</a:t>
            </a:r>
          </a:p>
          <a:p>
            <a:pPr lvl="1"/>
            <a:r>
              <a:rPr lang="en-US" sz="2200"/>
              <a:t>Level 2 =      133 pages =     1 Mbyte</a:t>
            </a:r>
          </a:p>
          <a:p>
            <a:pPr lvl="1"/>
            <a:r>
              <a:rPr lang="en-US" sz="2200"/>
              <a:t>Level 3 = 17,689 pages = 133 MBytes       </a:t>
            </a:r>
          </a:p>
        </p:txBody>
      </p:sp>
    </p:spTree>
    <p:extLst>
      <p:ext uri="{BB962C8B-B14F-4D97-AF65-F5344CB8AC3E}">
        <p14:creationId xmlns:p14="http://schemas.microsoft.com/office/powerpoint/2010/main" val="3347797283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File Organization and Indexes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B+-Trees: Inserts</a:t>
            </a:r>
          </a:p>
        </p:txBody>
      </p:sp>
    </p:spTree>
    <p:extLst>
      <p:ext uri="{BB962C8B-B14F-4D97-AF65-F5344CB8AC3E}">
        <p14:creationId xmlns:p14="http://schemas.microsoft.com/office/powerpoint/2010/main" val="12549623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11.3.3.1 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How to insert a new entry in the index while keeping it balanced and satisfying half-full guarantees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B+-Trees: Inserts</a:t>
            </a:r>
          </a:p>
        </p:txBody>
      </p:sp>
    </p:spTree>
    <p:extLst>
      <p:ext uri="{BB962C8B-B14F-4D97-AF65-F5344CB8AC3E}">
        <p14:creationId xmlns:p14="http://schemas.microsoft.com/office/powerpoint/2010/main" val="39583949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31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Tuple Insertion</a:t>
            </a:r>
          </a:p>
        </p:txBody>
      </p:sp>
      <p:sp>
        <p:nvSpPr>
          <p:cNvPr id="1378312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7244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600"/>
              <a:t>Find the leaf node where the search key should go</a:t>
            </a:r>
          </a:p>
          <a:p>
            <a:pPr>
              <a:lnSpc>
                <a:spcPct val="110000"/>
              </a:lnSpc>
            </a:pPr>
            <a:r>
              <a:rPr lang="en-US" sz="2600"/>
              <a:t>If already present </a:t>
            </a:r>
          </a:p>
          <a:p>
            <a:pPr lvl="1">
              <a:lnSpc>
                <a:spcPct val="110000"/>
              </a:lnSpc>
            </a:pPr>
            <a:r>
              <a:rPr lang="en-US" sz="2200"/>
              <a:t>Insert record in the file. Update the bucket if necessary</a:t>
            </a:r>
          </a:p>
          <a:p>
            <a:pPr lvl="2">
              <a:lnSpc>
                <a:spcPct val="110000"/>
              </a:lnSpc>
            </a:pPr>
            <a:r>
              <a:rPr lang="en-US" sz="2100"/>
              <a:t>This would be needed for secondary indexes</a:t>
            </a:r>
          </a:p>
          <a:p>
            <a:pPr>
              <a:lnSpc>
                <a:spcPct val="110000"/>
              </a:lnSpc>
            </a:pPr>
            <a:r>
              <a:rPr lang="en-US" sz="2600"/>
              <a:t>If not present</a:t>
            </a:r>
          </a:p>
          <a:p>
            <a:pPr lvl="1">
              <a:lnSpc>
                <a:spcPct val="110000"/>
              </a:lnSpc>
            </a:pPr>
            <a:r>
              <a:rPr lang="en-US" sz="2200"/>
              <a:t>Insert the record in the file</a:t>
            </a:r>
          </a:p>
          <a:p>
            <a:pPr lvl="1">
              <a:lnSpc>
                <a:spcPct val="110000"/>
              </a:lnSpc>
            </a:pPr>
            <a:r>
              <a:rPr lang="en-US" sz="2200"/>
              <a:t>Adjust the index</a:t>
            </a:r>
          </a:p>
          <a:p>
            <a:pPr lvl="2">
              <a:lnSpc>
                <a:spcPct val="110000"/>
              </a:lnSpc>
            </a:pPr>
            <a:r>
              <a:rPr lang="en-US" sz="2100"/>
              <a:t>Add a new </a:t>
            </a:r>
            <a:r>
              <a:rPr lang="en-US" sz="2100" i="1"/>
              <a:t>(Ki, Pi)</a:t>
            </a:r>
            <a:r>
              <a:rPr lang="en-US" sz="2100"/>
              <a:t> pair to the leaf node </a:t>
            </a:r>
          </a:p>
          <a:p>
            <a:pPr lvl="2">
              <a:lnSpc>
                <a:spcPct val="110000"/>
              </a:lnSpc>
            </a:pPr>
            <a:r>
              <a:rPr lang="en-US" sz="2100"/>
              <a:t>Recall the keys in the nodes are sorted</a:t>
            </a:r>
          </a:p>
          <a:p>
            <a:pPr lvl="1">
              <a:lnSpc>
                <a:spcPct val="110000"/>
              </a:lnSpc>
            </a:pPr>
            <a:r>
              <a:rPr lang="en-US" sz="2200"/>
              <a:t>What if there is no space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831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 Ryzen CPU Architecture</a:t>
            </a:r>
          </a:p>
        </p:txBody>
      </p:sp>
      <p:pic>
        <p:nvPicPr>
          <p:cNvPr id="1026" name="Picture 2" descr="AMD Ryzen 5 1600 3.2 GHz Review | TechPowerUp">
            <a:extLst>
              <a:ext uri="{FF2B5EF4-FFF2-40B4-BE49-F238E27FC236}">
                <a16:creationId xmlns:a16="http://schemas.microsoft.com/office/drawing/2014/main" id="{DA85C15C-8C61-904A-910D-D8AA7B28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0813"/>
            <a:ext cx="9144000" cy="40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739315-36A6-C840-9204-72A05F9FE142}"/>
              </a:ext>
            </a:extLst>
          </p:cNvPr>
          <p:cNvSpPr txBox="1"/>
          <p:nvPr/>
        </p:nvSpPr>
        <p:spPr>
          <a:xfrm>
            <a:off x="0" y="5634735"/>
            <a:ext cx="3980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Die shot overlaid with functional units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E7583D-6EC7-5340-80CD-5A2870DFA2DA}"/>
              </a:ext>
            </a:extLst>
          </p:cNvPr>
          <p:cNvSpPr/>
          <p:nvPr/>
        </p:nvSpPr>
        <p:spPr>
          <a:xfrm>
            <a:off x="4412378" y="657253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www.techpowerup.com</a:t>
            </a:r>
            <a:r>
              <a:rPr lang="en-US" sz="1200" dirty="0"/>
              <a:t>/review/amd-ryzen-5-1600/3.html</a:t>
            </a:r>
          </a:p>
        </p:txBody>
      </p:sp>
    </p:spTree>
    <p:extLst>
      <p:ext uri="{BB962C8B-B14F-4D97-AF65-F5344CB8AC3E}">
        <p14:creationId xmlns:p14="http://schemas.microsoft.com/office/powerpoint/2010/main" val="24769725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077200" cy="609600"/>
          </a:xfrm>
        </p:spPr>
        <p:txBody>
          <a:bodyPr/>
          <a:lstStyle/>
          <a:p>
            <a:r>
              <a:rPr lang="en-US"/>
              <a:t>B</a:t>
            </a:r>
            <a:r>
              <a:rPr lang="en-US" baseline="30000"/>
              <a:t>+</a:t>
            </a:r>
            <a:r>
              <a:rPr lang="en-US"/>
              <a:t>-Trees:  Insertion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FD693-F80A-0D4B-A9C5-8346E0246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0" y="609600"/>
            <a:ext cx="9911640" cy="24383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6C2B523-1F4B-7F43-9FA1-13409A369833}"/>
              </a:ext>
            </a:extLst>
          </p:cNvPr>
          <p:cNvSpPr/>
          <p:nvPr/>
        </p:nvSpPr>
        <p:spPr bwMode="auto">
          <a:xfrm>
            <a:off x="4876800" y="2209800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38001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Tuple Insertion</a:t>
            </a:r>
          </a:p>
        </p:txBody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Splitting a node</a:t>
            </a:r>
          </a:p>
          <a:p>
            <a:pPr lvl="1">
              <a:lnSpc>
                <a:spcPct val="110000"/>
              </a:lnSpc>
            </a:pPr>
            <a:r>
              <a:rPr lang="en-US"/>
              <a:t>Node has too many key-pointer pairs</a:t>
            </a:r>
          </a:p>
          <a:p>
            <a:pPr lvl="2">
              <a:lnSpc>
                <a:spcPct val="110000"/>
              </a:lnSpc>
            </a:pPr>
            <a:r>
              <a:rPr lang="en-US"/>
              <a:t>Needs to store </a:t>
            </a:r>
            <a:r>
              <a:rPr lang="en-US" i="1"/>
              <a:t>n, </a:t>
            </a:r>
            <a:r>
              <a:rPr lang="en-US"/>
              <a:t>only has space for </a:t>
            </a:r>
            <a:r>
              <a:rPr lang="en-US" i="1"/>
              <a:t>n-1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/>
              <a:t>Split the node into two nodes</a:t>
            </a:r>
          </a:p>
          <a:p>
            <a:pPr lvl="2">
              <a:lnSpc>
                <a:spcPct val="110000"/>
              </a:lnSpc>
            </a:pPr>
            <a:r>
              <a:rPr lang="en-US"/>
              <a:t>Put about half in each</a:t>
            </a:r>
          </a:p>
          <a:p>
            <a:pPr lvl="1">
              <a:lnSpc>
                <a:spcPct val="110000"/>
              </a:lnSpc>
            </a:pPr>
            <a:r>
              <a:rPr lang="en-US"/>
              <a:t>Recursively go up the tree</a:t>
            </a:r>
          </a:p>
          <a:p>
            <a:pPr lvl="2">
              <a:lnSpc>
                <a:spcPct val="110000"/>
              </a:lnSpc>
            </a:pPr>
            <a:r>
              <a:rPr lang="en-US"/>
              <a:t>May result in splitting all the way to the root</a:t>
            </a:r>
          </a:p>
          <a:p>
            <a:pPr lvl="2">
              <a:lnSpc>
                <a:spcPct val="110000"/>
              </a:lnSpc>
            </a:pPr>
            <a:r>
              <a:rPr lang="en-US"/>
              <a:t>In fact, may end up adding a </a:t>
            </a:r>
            <a:r>
              <a:rPr lang="en-US" i="1"/>
              <a:t>level </a:t>
            </a:r>
            <a:r>
              <a:rPr lang="en-US"/>
              <a:t>to the tree</a:t>
            </a:r>
          </a:p>
          <a:p>
            <a:pPr lvl="1">
              <a:lnSpc>
                <a:spcPct val="110000"/>
              </a:lnSpc>
            </a:pPr>
            <a:r>
              <a:rPr lang="en-US"/>
              <a:t>Pseudocode in the book 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077200" cy="609600"/>
          </a:xfrm>
        </p:spPr>
        <p:txBody>
          <a:bodyPr/>
          <a:lstStyle/>
          <a:p>
            <a:r>
              <a:rPr lang="en-US"/>
              <a:t>B</a:t>
            </a:r>
            <a:r>
              <a:rPr lang="en-US" baseline="30000"/>
              <a:t>+</a:t>
            </a:r>
            <a:r>
              <a:rPr lang="en-US"/>
              <a:t>-Trees:  Insertion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FD693-F80A-0D4B-A9C5-8346E0246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0" y="609600"/>
            <a:ext cx="9911640" cy="24383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7B213C-4FDB-6E4E-A668-1B14B76B2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1000" y="3682998"/>
            <a:ext cx="9661370" cy="325120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6C2B523-1F4B-7F43-9FA1-13409A369833}"/>
              </a:ext>
            </a:extLst>
          </p:cNvPr>
          <p:cNvSpPr/>
          <p:nvPr/>
        </p:nvSpPr>
        <p:spPr bwMode="auto">
          <a:xfrm>
            <a:off x="0" y="2133600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2E0E23-34BD-D84B-B13F-1BE743A851BB}"/>
              </a:ext>
            </a:extLst>
          </p:cNvPr>
          <p:cNvSpPr/>
          <p:nvPr/>
        </p:nvSpPr>
        <p:spPr bwMode="auto">
          <a:xfrm>
            <a:off x="0" y="5486400"/>
            <a:ext cx="34290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E839C65-CC9C-194B-8677-E013170F8E20}"/>
              </a:ext>
            </a:extLst>
          </p:cNvPr>
          <p:cNvSpPr/>
          <p:nvPr/>
        </p:nvSpPr>
        <p:spPr bwMode="auto">
          <a:xfrm>
            <a:off x="1752600" y="4495800"/>
            <a:ext cx="19812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1402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B25EE-D065-C240-A0C0-FD3233884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6939" y="3581400"/>
            <a:ext cx="9904224" cy="3086099"/>
          </a:xfrm>
          <a:prstGeom prst="rect">
            <a:avLst/>
          </a:prstGeom>
        </p:spPr>
      </p:pic>
      <p:sp>
        <p:nvSpPr>
          <p:cNvPr id="138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077200" cy="609600"/>
          </a:xfrm>
        </p:spPr>
        <p:txBody>
          <a:bodyPr/>
          <a:lstStyle/>
          <a:p>
            <a:r>
              <a:rPr lang="en-US"/>
              <a:t>B</a:t>
            </a:r>
            <a:r>
              <a:rPr lang="en-US" baseline="30000"/>
              <a:t>+</a:t>
            </a:r>
            <a:r>
              <a:rPr lang="en-US"/>
              <a:t>-Trees:  Insertion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B213C-4FDB-6E4E-A668-1B14B76B23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969"/>
          <a:stretch/>
        </p:blipFill>
        <p:spPr>
          <a:xfrm>
            <a:off x="-258685" y="304800"/>
            <a:ext cx="9661370" cy="2667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0A7FF14-FFB2-6141-9674-6AECB9C6A94F}"/>
              </a:ext>
            </a:extLst>
          </p:cNvPr>
          <p:cNvSpPr/>
          <p:nvPr/>
        </p:nvSpPr>
        <p:spPr bwMode="auto">
          <a:xfrm>
            <a:off x="4051300" y="2159001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EC8A77F-50A5-354B-8027-9E554A265CE7}"/>
              </a:ext>
            </a:extLst>
          </p:cNvPr>
          <p:cNvSpPr/>
          <p:nvPr/>
        </p:nvSpPr>
        <p:spPr bwMode="auto">
          <a:xfrm>
            <a:off x="3657600" y="5410200"/>
            <a:ext cx="2971800" cy="7492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E3C2C3-411E-B347-861C-02EDF56683DB}"/>
              </a:ext>
            </a:extLst>
          </p:cNvPr>
          <p:cNvSpPr/>
          <p:nvPr/>
        </p:nvSpPr>
        <p:spPr bwMode="auto">
          <a:xfrm>
            <a:off x="1600200" y="4419600"/>
            <a:ext cx="4191000" cy="7492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7543800" cy="1020763"/>
          </a:xfrm>
        </p:spPr>
        <p:txBody>
          <a:bodyPr/>
          <a:lstStyle/>
          <a:p>
            <a:r>
              <a:rPr lang="en-US" sz="3200" dirty="0"/>
              <a:t>Another </a:t>
            </a:r>
            <a:r>
              <a:rPr lang="en-US" sz="3200" dirty="0" err="1"/>
              <a:t>B+Tree</a:t>
            </a:r>
            <a:r>
              <a:rPr lang="en-US" sz="3200" dirty="0"/>
              <a:t> Insertion 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400"/>
            <a:ext cx="9159543" cy="2819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9565" y="1371600"/>
            <a:ext cx="21625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INITIAL TREE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486400"/>
            <a:ext cx="74208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Next slides show the insertion of (125) into this tree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According to the Algorithm in Figure 12.13, Page 495</a:t>
            </a:r>
          </a:p>
        </p:txBody>
      </p:sp>
    </p:spTree>
    <p:extLst>
      <p:ext uri="{BB962C8B-B14F-4D97-AF65-F5344CB8AC3E}">
        <p14:creationId xmlns:p14="http://schemas.microsoft.com/office/powerpoint/2010/main" val="22825283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7543800" cy="1020763"/>
          </a:xfrm>
        </p:spPr>
        <p:txBody>
          <a:bodyPr/>
          <a:lstStyle/>
          <a:p>
            <a:r>
              <a:rPr lang="en-US" sz="3200" dirty="0"/>
              <a:t>Another Example: INSERT (125)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990600"/>
            <a:ext cx="39462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Step 1: Split L to create L’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091535"/>
            <a:ext cx="81709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Insert the lowest value in L’ (130) upward into the parent 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9" y="1663700"/>
            <a:ext cx="8981801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464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7543800" cy="1020763"/>
          </a:xfrm>
        </p:spPr>
        <p:txBody>
          <a:bodyPr/>
          <a:lstStyle/>
          <a:p>
            <a:r>
              <a:rPr lang="en-US" sz="3200" dirty="0"/>
              <a:t>Another Example: INSERT (125)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990600"/>
            <a:ext cx="7772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Step 2: Insert (130) into P by creating a temp node 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404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962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7543800" cy="1020763"/>
          </a:xfrm>
        </p:spPr>
        <p:txBody>
          <a:bodyPr/>
          <a:lstStyle/>
          <a:p>
            <a:r>
              <a:rPr lang="en-US" sz="3200" dirty="0"/>
              <a:t>Another Example: INSERT (125)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990600"/>
            <a:ext cx="7195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Step 3: Create P’; distribute from T into P and P’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715000"/>
            <a:ext cx="8617989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New P has only 1 key, but two pointers so it is OKAY.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This follows the last 4 lines of Figure 12.13 (note that “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” = 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K’’ = 130. Insert upward into the root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912528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220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7543800" cy="1020763"/>
          </a:xfrm>
        </p:spPr>
        <p:txBody>
          <a:bodyPr/>
          <a:lstStyle/>
          <a:p>
            <a:r>
              <a:rPr lang="en-US" sz="3200" dirty="0"/>
              <a:t>Another Example: INSERT (125)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990600"/>
            <a:ext cx="7145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Step 4: Insert (130) into the parent (R); create R’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96335"/>
            <a:ext cx="91206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Once again following the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insert_in_parent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() procedure, K’’ = 1000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752600"/>
            <a:ext cx="109093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973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7543800" cy="1020763"/>
          </a:xfrm>
        </p:spPr>
        <p:txBody>
          <a:bodyPr/>
          <a:lstStyle/>
          <a:p>
            <a:r>
              <a:rPr lang="en-US" sz="3200" dirty="0"/>
              <a:t>Another Example: INSERT (125)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990600"/>
            <a:ext cx="38788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Step 5: Create a new root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2057400"/>
            <a:ext cx="109093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02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03" r="27215"/>
          <a:stretch/>
        </p:blipFill>
        <p:spPr>
          <a:xfrm>
            <a:off x="0" y="2133600"/>
            <a:ext cx="9067800" cy="350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45165" y="6451476"/>
            <a:ext cx="479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http://cse1.net/recaps/4-memory.html</a:t>
            </a:r>
          </a:p>
        </p:txBody>
      </p:sp>
    </p:spTree>
    <p:extLst>
      <p:ext uri="{BB962C8B-B14F-4D97-AF65-F5344CB8AC3E}">
        <p14:creationId xmlns:p14="http://schemas.microsoft.com/office/powerpoint/2010/main" val="26982314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File Organization and Indexes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B+-Trees: Deletions</a:t>
            </a:r>
          </a:p>
        </p:txBody>
      </p:sp>
    </p:spTree>
    <p:extLst>
      <p:ext uri="{BB962C8B-B14F-4D97-AF65-F5344CB8AC3E}">
        <p14:creationId xmlns:p14="http://schemas.microsoft.com/office/powerpoint/2010/main" val="16741657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11.3.3.2 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How to delete an existing entry in the index while keeping it balanced and satisfying half-full guarantees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B+-Trees: Deletions</a:t>
            </a:r>
          </a:p>
        </p:txBody>
      </p:sp>
    </p:spTree>
    <p:extLst>
      <p:ext uri="{BB962C8B-B14F-4D97-AF65-F5344CB8AC3E}">
        <p14:creationId xmlns:p14="http://schemas.microsoft.com/office/powerpoint/2010/main" val="34899713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Updates on B</a:t>
            </a:r>
            <a:r>
              <a:rPr lang="en-US" baseline="30000"/>
              <a:t>+</a:t>
            </a:r>
            <a:r>
              <a:rPr lang="en-US"/>
              <a:t>-Trees: Deletion</a:t>
            </a:r>
          </a:p>
        </p:txBody>
      </p:sp>
      <p:sp>
        <p:nvSpPr>
          <p:cNvPr id="139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183563" cy="4884738"/>
          </a:xfrm>
        </p:spPr>
        <p:txBody>
          <a:bodyPr/>
          <a:lstStyle/>
          <a:p>
            <a:pPr marL="571500" indent="-571500">
              <a:lnSpc>
                <a:spcPct val="110000"/>
              </a:lnSpc>
            </a:pPr>
            <a:r>
              <a:rPr lang="en-US" sz="2000"/>
              <a:t>Find the record, delete it.</a:t>
            </a:r>
          </a:p>
          <a:p>
            <a:pPr marL="571500" indent="-571500">
              <a:lnSpc>
                <a:spcPct val="110000"/>
              </a:lnSpc>
            </a:pPr>
            <a:r>
              <a:rPr lang="en-US" sz="2000"/>
              <a:t>Remove the corresponding (search-key, pointer) pair from a leaf node</a:t>
            </a:r>
          </a:p>
          <a:p>
            <a:pPr marL="839788" lvl="1" indent="-495300">
              <a:lnSpc>
                <a:spcPct val="110000"/>
              </a:lnSpc>
            </a:pPr>
            <a:r>
              <a:rPr lang="en-US" sz="1800"/>
              <a:t>Note that there might be another tuple with the same search-key</a:t>
            </a:r>
          </a:p>
          <a:p>
            <a:pPr marL="839788" lvl="1" indent="-495300">
              <a:lnSpc>
                <a:spcPct val="110000"/>
              </a:lnSpc>
            </a:pPr>
            <a:r>
              <a:rPr lang="en-US" sz="1800"/>
              <a:t>In that case, this is not needed</a:t>
            </a:r>
          </a:p>
          <a:p>
            <a:pPr marL="571500" indent="-571500">
              <a:lnSpc>
                <a:spcPct val="110000"/>
              </a:lnSpc>
            </a:pPr>
            <a:r>
              <a:rPr lang="en-US" sz="2000"/>
              <a:t>Issue:</a:t>
            </a:r>
          </a:p>
          <a:p>
            <a:pPr marL="839788" lvl="1" indent="-495300">
              <a:lnSpc>
                <a:spcPct val="110000"/>
              </a:lnSpc>
            </a:pPr>
            <a:r>
              <a:rPr lang="en-US" sz="1800"/>
              <a:t>The leaf node now may contain too few entries</a:t>
            </a:r>
          </a:p>
          <a:p>
            <a:pPr marL="1131888" lvl="2" indent="-438150">
              <a:lnSpc>
                <a:spcPct val="110000"/>
              </a:lnSpc>
            </a:pPr>
            <a:r>
              <a:rPr lang="en-US" sz="1700"/>
              <a:t>Why do we care ?</a:t>
            </a:r>
          </a:p>
          <a:p>
            <a:pPr marL="839788" lvl="1" indent="-495300">
              <a:lnSpc>
                <a:spcPct val="110000"/>
              </a:lnSpc>
            </a:pPr>
            <a:r>
              <a:rPr lang="en-US" sz="1800"/>
              <a:t>Solution:</a:t>
            </a:r>
          </a:p>
          <a:p>
            <a:pPr marL="1131888" lvl="2" indent="-438150">
              <a:lnSpc>
                <a:spcPct val="110000"/>
              </a:lnSpc>
              <a:buFont typeface="Wingdings" charset="2"/>
              <a:buAutoNum type="arabicPeriod"/>
            </a:pPr>
            <a:r>
              <a:rPr lang="en-US" sz="1700"/>
              <a:t>See if you can borrow some entries from a sibling</a:t>
            </a:r>
          </a:p>
          <a:p>
            <a:pPr marL="1131888" lvl="2" indent="-438150">
              <a:lnSpc>
                <a:spcPct val="110000"/>
              </a:lnSpc>
              <a:buFont typeface="Wingdings" charset="2"/>
              <a:buAutoNum type="arabicPeriod"/>
            </a:pPr>
            <a:r>
              <a:rPr lang="en-US" sz="1700"/>
              <a:t>If all the siblings are also just barely full, then </a:t>
            </a:r>
            <a:r>
              <a:rPr lang="en-US" sz="1700" i="1"/>
              <a:t>merge (opposite of split)</a:t>
            </a:r>
          </a:p>
          <a:p>
            <a:pPr marL="839788" lvl="1" indent="-495300">
              <a:lnSpc>
                <a:spcPct val="110000"/>
              </a:lnSpc>
            </a:pPr>
            <a:r>
              <a:rPr lang="en-US" sz="1800"/>
              <a:t>May end up merging all the way to the root</a:t>
            </a:r>
          </a:p>
          <a:p>
            <a:pPr marL="839788" lvl="1" indent="-495300">
              <a:lnSpc>
                <a:spcPct val="110000"/>
              </a:lnSpc>
            </a:pPr>
            <a:r>
              <a:rPr lang="en-US" sz="1800"/>
              <a:t>In fact, may reduce the height of the tree by 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11163"/>
            <a:ext cx="7543800" cy="1020763"/>
          </a:xfrm>
        </p:spPr>
        <p:txBody>
          <a:bodyPr/>
          <a:lstStyle/>
          <a:p>
            <a:r>
              <a:rPr lang="en-US"/>
              <a:t>Examples of B</a:t>
            </a:r>
            <a:r>
              <a:rPr lang="en-US" baseline="30000"/>
              <a:t>+</a:t>
            </a:r>
            <a:r>
              <a:rPr lang="en-US"/>
              <a:t>-Tree Deletion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A521E5-0579-164F-B34B-1E5C79044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69"/>
          <a:stretch/>
        </p:blipFill>
        <p:spPr>
          <a:xfrm>
            <a:off x="-685800" y="609600"/>
            <a:ext cx="10213448" cy="2819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EC6DA6B-33D6-CE47-AB87-974409752C91}"/>
              </a:ext>
            </a:extLst>
          </p:cNvPr>
          <p:cNvSpPr/>
          <p:nvPr/>
        </p:nvSpPr>
        <p:spPr bwMode="auto">
          <a:xfrm>
            <a:off x="4343400" y="2514601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6694B8-BD60-6140-A605-44CE35AE158F}"/>
              </a:ext>
            </a:extLst>
          </p:cNvPr>
          <p:cNvSpPr txBox="1"/>
          <p:nvPr/>
        </p:nvSpPr>
        <p:spPr>
          <a:xfrm>
            <a:off x="71015" y="40386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Deleting “Katz” – No issues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8BF921-B740-804A-8E4B-53DB1442BF91}"/>
              </a:ext>
            </a:extLst>
          </p:cNvPr>
          <p:cNvSpPr txBox="1"/>
          <p:nvPr/>
        </p:nvSpPr>
        <p:spPr>
          <a:xfrm>
            <a:off x="71015" y="4876800"/>
            <a:ext cx="8699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Deleting “Gold” – Just delete from the leaf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Gold can stay in the “interior” node – no need to delete 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The purpose of the search keys in the interior nodes is to “direct” searches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11163"/>
            <a:ext cx="7543800" cy="1020763"/>
          </a:xfrm>
        </p:spPr>
        <p:txBody>
          <a:bodyPr/>
          <a:lstStyle/>
          <a:p>
            <a:r>
              <a:rPr lang="en-US"/>
              <a:t>Examples of B</a:t>
            </a:r>
            <a:r>
              <a:rPr lang="en-US" baseline="30000"/>
              <a:t>+</a:t>
            </a:r>
            <a:r>
              <a:rPr lang="en-US"/>
              <a:t>-Tree Deletion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A521E5-0579-164F-B34B-1E5C79044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69"/>
          <a:stretch/>
        </p:blipFill>
        <p:spPr>
          <a:xfrm>
            <a:off x="-685800" y="609600"/>
            <a:ext cx="10213448" cy="2819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EC6DA6B-33D6-CE47-AB87-974409752C91}"/>
              </a:ext>
            </a:extLst>
          </p:cNvPr>
          <p:cNvSpPr/>
          <p:nvPr/>
        </p:nvSpPr>
        <p:spPr bwMode="auto">
          <a:xfrm>
            <a:off x="1562100" y="1562100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6694B8-BD60-6140-A605-44CE35AE158F}"/>
              </a:ext>
            </a:extLst>
          </p:cNvPr>
          <p:cNvSpPr txBox="1"/>
          <p:nvPr/>
        </p:nvSpPr>
        <p:spPr>
          <a:xfrm>
            <a:off x="71015" y="4038600"/>
            <a:ext cx="75713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Deleting “Brandt”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The first leaf node becomes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underful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Merge with the next node, and modify Parent appropriately.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Merged leaf node: Adams,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Califieri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Crick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	Updated parent node: Einstein, Gold (one fewer entry)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131E18-7509-B540-9D66-A869824E2145}"/>
              </a:ext>
            </a:extLst>
          </p:cNvPr>
          <p:cNvSpPr/>
          <p:nvPr/>
        </p:nvSpPr>
        <p:spPr bwMode="auto">
          <a:xfrm>
            <a:off x="-381000" y="2590800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2178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11163"/>
            <a:ext cx="7543800" cy="1020763"/>
          </a:xfrm>
        </p:spPr>
        <p:txBody>
          <a:bodyPr/>
          <a:lstStyle/>
          <a:p>
            <a:r>
              <a:rPr lang="en-US"/>
              <a:t>Examples of B</a:t>
            </a:r>
            <a:r>
              <a:rPr lang="en-US" baseline="30000"/>
              <a:t>+</a:t>
            </a:r>
            <a:r>
              <a:rPr lang="en-US"/>
              <a:t>-Tree Deletion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98934063-6195-9C4A-90AF-2DA2443EA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73113"/>
            <a:ext cx="7815174" cy="218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4">
            <a:extLst>
              <a:ext uri="{FF2B5EF4-FFF2-40B4-BE49-F238E27FC236}">
                <a16:creationId xmlns:a16="http://schemas.microsoft.com/office/drawing/2014/main" id="{91CF7D1E-B744-0744-A595-8B60E1DDB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3226728"/>
            <a:ext cx="5573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Before and after deleting </a:t>
            </a: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“</a:t>
            </a:r>
            <a:r>
              <a:rPr kumimoji="0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Singh</a:t>
            </a: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”</a:t>
            </a:r>
            <a:r>
              <a:rPr kumimoji="0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and </a:t>
            </a: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“</a:t>
            </a:r>
            <a:r>
              <a:rPr kumimoji="0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Wu</a:t>
            </a: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”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6874D5F4-FF11-E744-BEB4-48495DAE8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93369"/>
            <a:ext cx="7751451" cy="215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3DE8AAF-4973-0E4D-A571-8C37F9F36A44}"/>
              </a:ext>
            </a:extLst>
          </p:cNvPr>
          <p:cNvSpPr/>
          <p:nvPr/>
        </p:nvSpPr>
        <p:spPr bwMode="auto">
          <a:xfrm>
            <a:off x="5257800" y="5715000"/>
            <a:ext cx="3352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FDB5FF-F3E6-4643-A887-10757913A0CB}"/>
              </a:ext>
            </a:extLst>
          </p:cNvPr>
          <p:cNvSpPr/>
          <p:nvPr/>
        </p:nvSpPr>
        <p:spPr bwMode="auto">
          <a:xfrm>
            <a:off x="4953000" y="4622261"/>
            <a:ext cx="1828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1FABD42-2E39-4348-AD0C-514383C5D6B7}"/>
              </a:ext>
            </a:extLst>
          </p:cNvPr>
          <p:cNvSpPr/>
          <p:nvPr/>
        </p:nvSpPr>
        <p:spPr bwMode="auto">
          <a:xfrm>
            <a:off x="6248400" y="2404001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3762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11163"/>
            <a:ext cx="7543800" cy="1020763"/>
          </a:xfrm>
        </p:spPr>
        <p:txBody>
          <a:bodyPr/>
          <a:lstStyle/>
          <a:p>
            <a:r>
              <a:rPr lang="en-US"/>
              <a:t>Examples of B</a:t>
            </a:r>
            <a:r>
              <a:rPr lang="en-US" baseline="30000"/>
              <a:t>+</a:t>
            </a:r>
            <a:r>
              <a:rPr lang="en-US"/>
              <a:t>-Tree Deletion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D4626-E42E-5449-B49C-A87631E69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7551"/>
            <a:ext cx="9156700" cy="3150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A521E5-0579-164F-B34B-1E5C790448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969"/>
          <a:stretch/>
        </p:blipFill>
        <p:spPr>
          <a:xfrm>
            <a:off x="-685800" y="609600"/>
            <a:ext cx="10213448" cy="28194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1FABD42-2E39-4348-AD0C-514383C5D6B7}"/>
              </a:ext>
            </a:extLst>
          </p:cNvPr>
          <p:cNvSpPr/>
          <p:nvPr/>
        </p:nvSpPr>
        <p:spPr bwMode="auto">
          <a:xfrm>
            <a:off x="7317848" y="2514601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E7EC05-D85A-984A-8CC5-BA8037F6C52C}"/>
              </a:ext>
            </a:extLst>
          </p:cNvPr>
          <p:cNvSpPr/>
          <p:nvPr/>
        </p:nvSpPr>
        <p:spPr bwMode="auto">
          <a:xfrm>
            <a:off x="5638800" y="5638800"/>
            <a:ext cx="3352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4F45BC-4E7E-C844-9AEC-0032453F4A45}"/>
              </a:ext>
            </a:extLst>
          </p:cNvPr>
          <p:cNvSpPr/>
          <p:nvPr/>
        </p:nvSpPr>
        <p:spPr bwMode="auto">
          <a:xfrm>
            <a:off x="3657600" y="3535364"/>
            <a:ext cx="19812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29AF43-5C3F-5747-AB51-4644886B2D9B}"/>
              </a:ext>
            </a:extLst>
          </p:cNvPr>
          <p:cNvSpPr/>
          <p:nvPr/>
        </p:nvSpPr>
        <p:spPr bwMode="auto">
          <a:xfrm>
            <a:off x="2209800" y="4449763"/>
            <a:ext cx="19812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5F8A95-FA69-F04E-887D-29D352ED4090}"/>
              </a:ext>
            </a:extLst>
          </p:cNvPr>
          <p:cNvSpPr/>
          <p:nvPr/>
        </p:nvSpPr>
        <p:spPr bwMode="auto">
          <a:xfrm>
            <a:off x="5257800" y="4419600"/>
            <a:ext cx="19812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76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11163"/>
            <a:ext cx="7543800" cy="1020763"/>
          </a:xfrm>
        </p:spPr>
        <p:txBody>
          <a:bodyPr/>
          <a:lstStyle/>
          <a:p>
            <a:r>
              <a:rPr lang="en-US"/>
              <a:t>Examples of B</a:t>
            </a:r>
            <a:r>
              <a:rPr lang="en-US" baseline="30000"/>
              <a:t>+</a:t>
            </a:r>
            <a:r>
              <a:rPr lang="en-US"/>
              <a:t>-Tree Deletion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DE93543F-59DC-A84C-909D-AC453FFAA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888151"/>
            <a:ext cx="7832724" cy="217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1FABD42-2E39-4348-AD0C-514383C5D6B7}"/>
              </a:ext>
            </a:extLst>
          </p:cNvPr>
          <p:cNvSpPr/>
          <p:nvPr/>
        </p:nvSpPr>
        <p:spPr bwMode="auto">
          <a:xfrm>
            <a:off x="4685071" y="2548223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6C75DBE-D338-B442-8F68-851973F4B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38" y="3657600"/>
            <a:ext cx="8089900" cy="1525588"/>
          </a:xfrm>
        </p:spPr>
        <p:txBody>
          <a:bodyPr/>
          <a:lstStyle/>
          <a:p>
            <a:pPr>
              <a:lnSpc>
                <a:spcPct val="90000"/>
              </a:lnSpc>
              <a:buSzPct val="100000"/>
            </a:pPr>
            <a:r>
              <a:rPr lang="en-US" altLang="en-US" sz="1600" dirty="0"/>
              <a:t>Rightmost two leaves merged into a single one: (Katz, Kim, Mozart) </a:t>
            </a:r>
            <a:endParaRPr lang="en-IN" altLang="en-US" sz="1600" dirty="0"/>
          </a:p>
          <a:p>
            <a:pPr>
              <a:lnSpc>
                <a:spcPct val="90000"/>
              </a:lnSpc>
              <a:buSzPct val="100000"/>
            </a:pPr>
            <a:r>
              <a:rPr lang="en-IN" altLang="en-US" sz="1600" dirty="0"/>
              <a:t>Need to remove a pointer from parent node (Kim), which also becomes </a:t>
            </a:r>
            <a:r>
              <a:rPr lang="en-IN" altLang="en-US" sz="1600" dirty="0" err="1"/>
              <a:t>underful</a:t>
            </a:r>
            <a:r>
              <a:rPr lang="en-IN" altLang="en-US" sz="1600" dirty="0"/>
              <a:t> and merged with its sibling (</a:t>
            </a:r>
            <a:r>
              <a:rPr lang="en-IN" altLang="en-US" sz="1600" dirty="0" err="1"/>
              <a:t>Califieri</a:t>
            </a:r>
            <a:r>
              <a:rPr lang="en-IN" altLang="en-US" sz="1600" dirty="0"/>
              <a:t>, Einstein)</a:t>
            </a:r>
            <a:r>
              <a:rPr lang="en-US" altLang="en-US" sz="1600" dirty="0"/>
              <a:t> </a:t>
            </a:r>
            <a:r>
              <a:rPr lang="en-US" altLang="en-US" sz="1600" dirty="0">
                <a:sym typeface="Wingdings" pitchFamily="2" charset="2"/>
              </a:rPr>
              <a:t> New root</a:t>
            </a:r>
            <a:endParaRPr lang="en-IN" altLang="en-US" sz="1600" dirty="0"/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F29EB9D9-AA29-B24C-8DDB-0A1B1DC94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048000" y="786581"/>
            <a:ext cx="525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Deletion of </a:t>
            </a:r>
            <a:r>
              <a:rPr kumimoji="0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“</a:t>
            </a:r>
            <a:r>
              <a:rPr kumimoji="0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Gold</a:t>
            </a:r>
            <a:r>
              <a:rPr kumimoji="0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”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5F66DAC0-552E-3248-A77C-8B1A02496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51" y="4703141"/>
            <a:ext cx="7386637" cy="1350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415959C-C5B2-2242-A5A2-7F06DF2329B8}"/>
              </a:ext>
            </a:extLst>
          </p:cNvPr>
          <p:cNvSpPr/>
          <p:nvPr/>
        </p:nvSpPr>
        <p:spPr bwMode="auto">
          <a:xfrm>
            <a:off x="6258949" y="5595990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1B0B248-F8BA-9641-9F8A-577461418384}"/>
              </a:ext>
            </a:extLst>
          </p:cNvPr>
          <p:cNvSpPr/>
          <p:nvPr/>
        </p:nvSpPr>
        <p:spPr bwMode="auto">
          <a:xfrm>
            <a:off x="3580171" y="4436727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2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5" grpId="0" animBg="1"/>
      <p:bldP spid="1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File Organization and Indexes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Hash Indexes; Miscellaneous</a:t>
            </a:r>
          </a:p>
        </p:txBody>
      </p:sp>
    </p:spTree>
    <p:extLst>
      <p:ext uri="{BB962C8B-B14F-4D97-AF65-F5344CB8AC3E}">
        <p14:creationId xmlns:p14="http://schemas.microsoft.com/office/powerpoint/2010/main" val="38083220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11.6, 11.7 (at a high level), 11.4.1, 11.4.5, 11.5, 11.9 (briefly)</a:t>
            </a:r>
          </a:p>
          <a:p>
            <a:pPr marL="344487" lvl="1" indent="0">
              <a:buNone/>
            </a:pP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Hash-based file organization</a:t>
            </a:r>
          </a:p>
          <a:p>
            <a:pPr lvl="1"/>
            <a:r>
              <a:rPr lang="en-US" dirty="0">
                <a:latin typeface="Calibri" charset="0"/>
              </a:rPr>
              <a:t>Static hashing-based indexes</a:t>
            </a:r>
          </a:p>
          <a:p>
            <a:pPr lvl="1"/>
            <a:r>
              <a:rPr lang="en-US" dirty="0">
                <a:latin typeface="Calibri" charset="0"/>
              </a:rPr>
              <a:t>Handling of bucket overflows</a:t>
            </a:r>
          </a:p>
          <a:p>
            <a:pPr lvl="1"/>
            <a:r>
              <a:rPr lang="en-US" dirty="0">
                <a:latin typeface="Calibri" charset="0"/>
              </a:rPr>
              <a:t>B-Tree Indexes, B+-Tree File Organization</a:t>
            </a:r>
          </a:p>
          <a:p>
            <a:pPr lvl="1"/>
            <a:r>
              <a:rPr lang="en-US" dirty="0">
                <a:latin typeface="Calibri" charset="0"/>
              </a:rPr>
              <a:t>Multi-key indexes, Bitmap indexes, R-Trees</a:t>
            </a: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Hash Indexes</a:t>
            </a:r>
          </a:p>
        </p:txBody>
      </p:sp>
    </p:spTree>
    <p:extLst>
      <p:ext uri="{BB962C8B-B14F-4D97-AF65-F5344CB8AC3E}">
        <p14:creationId xmlns:p14="http://schemas.microsoft.com/office/powerpoint/2010/main" val="3322279965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 Rounded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">
      <a:dk1>
        <a:srgbClr val="808080"/>
      </a:dk1>
      <a:lt1>
        <a:srgbClr val="FFFFFF"/>
      </a:lt1>
      <a:dk2>
        <a:srgbClr val="000000"/>
      </a:dk2>
      <a:lt2>
        <a:srgbClr val="FFFFFF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2004:Templates:Presentations:Designs:Network</Template>
  <TotalTime>44185</TotalTime>
  <Words>5987</Words>
  <Application>Microsoft Macintosh PowerPoint</Application>
  <PresentationFormat>On-screen Show (4:3)</PresentationFormat>
  <Paragraphs>957</Paragraphs>
  <Slides>115</Slides>
  <Notes>53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115</vt:i4>
      </vt:variant>
    </vt:vector>
  </HeadingPairs>
  <TitlesOfParts>
    <vt:vector size="131" baseType="lpstr">
      <vt:lpstr>Arial</vt:lpstr>
      <vt:lpstr>Arial Rounded MT Bold</vt:lpstr>
      <vt:lpstr>Book Antiqua</vt:lpstr>
      <vt:lpstr>Calibri</vt:lpstr>
      <vt:lpstr>Helvetica</vt:lpstr>
      <vt:lpstr>Lucida Sans Unicode</vt:lpstr>
      <vt:lpstr>Monotype Sorts</vt:lpstr>
      <vt:lpstr>Tahoma</vt:lpstr>
      <vt:lpstr>Times New Roman</vt:lpstr>
      <vt:lpstr>Verdana</vt:lpstr>
      <vt:lpstr>Wingdings</vt:lpstr>
      <vt:lpstr>Wingdings 2</vt:lpstr>
      <vt:lpstr>Wingdings 3</vt:lpstr>
      <vt:lpstr>Network</vt:lpstr>
      <vt:lpstr>2_Default Design</vt:lpstr>
      <vt:lpstr>Concourse</vt:lpstr>
      <vt:lpstr>CMSC424: Database Design  Module: Database Implementation</vt:lpstr>
      <vt:lpstr>Database Implementation</vt:lpstr>
      <vt:lpstr>Query Processing/Storage</vt:lpstr>
      <vt:lpstr>CMSC424: Database Design  Module: Database Implementation</vt:lpstr>
      <vt:lpstr>Storage Hierarchy</vt:lpstr>
      <vt:lpstr>Storage Options</vt:lpstr>
      <vt:lpstr>Storage Hierarchy</vt:lpstr>
      <vt:lpstr>AMD Ryzen CPU Architecture</vt:lpstr>
      <vt:lpstr>Storage Hierarchy</vt:lpstr>
      <vt:lpstr>Storage Options </vt:lpstr>
      <vt:lpstr>Storage Hierarchy: Cache</vt:lpstr>
      <vt:lpstr>Storage Hierarchy: Cache</vt:lpstr>
      <vt:lpstr>Storage Hierarchy: Cache</vt:lpstr>
      <vt:lpstr>Storage Hierarchy: Main Memory</vt:lpstr>
      <vt:lpstr>Storage Hierarchy</vt:lpstr>
      <vt:lpstr>How important is this today?</vt:lpstr>
      <vt:lpstr>CMSC424: Database Design  Module: Database Implementation</vt:lpstr>
      <vt:lpstr>Disks and SSDs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Accessing Data</vt:lpstr>
      <vt:lpstr>Reliability</vt:lpstr>
      <vt:lpstr>Disk Controller</vt:lpstr>
      <vt:lpstr>Optimizing block accesses</vt:lpstr>
      <vt:lpstr>Solid State Drives</vt:lpstr>
      <vt:lpstr>Solid State Drives</vt:lpstr>
      <vt:lpstr>CMSC424: Database Design  Module: Database Implementation</vt:lpstr>
      <vt:lpstr>Virtual memory and buffer manager</vt:lpstr>
      <vt:lpstr>Query Processing/Storage</vt:lpstr>
      <vt:lpstr>Buffer Manager</vt:lpstr>
      <vt:lpstr>Buffer Manager</vt:lpstr>
      <vt:lpstr>Buffer Manager</vt:lpstr>
      <vt:lpstr>Replacement Policy: Example</vt:lpstr>
      <vt:lpstr>Buffer Manager</vt:lpstr>
      <vt:lpstr>Reality Check…</vt:lpstr>
      <vt:lpstr>Reality Check…</vt:lpstr>
      <vt:lpstr>CMSC424: Database Design  Module: File Organization and Indexes</vt:lpstr>
      <vt:lpstr>File Organization &amp; Indexes Overview</vt:lpstr>
      <vt:lpstr>Review: Query Processing/Storage</vt:lpstr>
      <vt:lpstr>Mapping Tuples to Disk Blocks</vt:lpstr>
      <vt:lpstr>File Organization</vt:lpstr>
      <vt:lpstr>File System or Not</vt:lpstr>
      <vt:lpstr>Through a File System</vt:lpstr>
      <vt:lpstr>Assumptions for Now</vt:lpstr>
      <vt:lpstr>Within block: Fixed Length Records</vt:lpstr>
      <vt:lpstr>Within block: Fixed Length Records</vt:lpstr>
      <vt:lpstr>Within block: Variable-length Records</vt:lpstr>
      <vt:lpstr>Across Blocks of a Relation</vt:lpstr>
      <vt:lpstr>Across Blocks: Sequential File Organization</vt:lpstr>
      <vt:lpstr>Across Blocks: Sequential File Organization</vt:lpstr>
      <vt:lpstr>Advanced Topics</vt:lpstr>
      <vt:lpstr>Advanced Topics</vt:lpstr>
      <vt:lpstr>CMSC424: Database Design  Module: File Organization and Indexes</vt:lpstr>
      <vt:lpstr>File Organization &amp; Indexes Overview</vt:lpstr>
      <vt:lpstr>Index</vt:lpstr>
      <vt:lpstr>PowerPoint Presentation</vt:lpstr>
      <vt:lpstr>Ordered Indexes</vt:lpstr>
      <vt:lpstr>Primary Sparse Index</vt:lpstr>
      <vt:lpstr>Primary Dense Index</vt:lpstr>
      <vt:lpstr>Secondary Index</vt:lpstr>
      <vt:lpstr>Multi-level Indexes</vt:lpstr>
      <vt:lpstr>Multi-level Indexes</vt:lpstr>
      <vt:lpstr>CMSC424: Database Design  Module: File Organization and Indexes</vt:lpstr>
      <vt:lpstr>B+-Trees</vt:lpstr>
      <vt:lpstr>Example B+-Tree Index</vt:lpstr>
      <vt:lpstr>B+-Tree Node Structure</vt:lpstr>
      <vt:lpstr>Properties of B+-Trees</vt:lpstr>
      <vt:lpstr>Properties</vt:lpstr>
      <vt:lpstr>B+-Trees - Searching</vt:lpstr>
      <vt:lpstr>Example B+-Tree Index</vt:lpstr>
      <vt:lpstr>Example B+-Tree Index</vt:lpstr>
      <vt:lpstr>B+ Trees in Practice</vt:lpstr>
      <vt:lpstr>CMSC424: Database Design  Module: File Organization and Indexes</vt:lpstr>
      <vt:lpstr>B+-Trees: Inserts</vt:lpstr>
      <vt:lpstr>Tuple Insertion</vt:lpstr>
      <vt:lpstr>B+-Trees:  Insertion</vt:lpstr>
      <vt:lpstr>Tuple Insertion</vt:lpstr>
      <vt:lpstr>B+-Trees:  Insertion</vt:lpstr>
      <vt:lpstr>B+-Trees:  Insertion</vt:lpstr>
      <vt:lpstr>Another B+Tree Insertion Example</vt:lpstr>
      <vt:lpstr>Another Example: INSERT (125)</vt:lpstr>
      <vt:lpstr>Another Example: INSERT (125)</vt:lpstr>
      <vt:lpstr>Another Example: INSERT (125)</vt:lpstr>
      <vt:lpstr>Another Example: INSERT (125)</vt:lpstr>
      <vt:lpstr>Another Example: INSERT (125)</vt:lpstr>
      <vt:lpstr>CMSC424: Database Design  Module: File Organization and Indexes</vt:lpstr>
      <vt:lpstr>B+-Trees: Deletions</vt:lpstr>
      <vt:lpstr>Updates on B+-Trees: Deletion</vt:lpstr>
      <vt:lpstr>Examples of B+-Tree Deletion</vt:lpstr>
      <vt:lpstr>Examples of B+-Tree Deletion</vt:lpstr>
      <vt:lpstr>Examples of B+-Tree Deletion</vt:lpstr>
      <vt:lpstr>Examples of B+-Tree Deletion</vt:lpstr>
      <vt:lpstr>Examples of B+-Tree Deletion</vt:lpstr>
      <vt:lpstr>CMSC424: Database Design  Module: File Organization and Indexes</vt:lpstr>
      <vt:lpstr>Hash Indexes</vt:lpstr>
      <vt:lpstr>Hash-based File Organization</vt:lpstr>
      <vt:lpstr>Overflow Pages</vt:lpstr>
      <vt:lpstr>PowerPoint Presentation</vt:lpstr>
      <vt:lpstr>Hash Indexes</vt:lpstr>
      <vt:lpstr>Hash Indexes</vt:lpstr>
      <vt:lpstr>Comparison of Ordered Indexing and Hashing</vt:lpstr>
      <vt:lpstr>B-Tree Index Example</vt:lpstr>
      <vt:lpstr>B-Tree Index Files (Cont.)</vt:lpstr>
      <vt:lpstr>B+-Tree File Organization</vt:lpstr>
      <vt:lpstr>Multiple-Key Access</vt:lpstr>
      <vt:lpstr>Indices on Multiple Keys</vt:lpstr>
      <vt:lpstr>Bitmap Indices</vt:lpstr>
      <vt:lpstr>Bitmap Indices (Cont.)</vt:lpstr>
      <vt:lpstr>Bitmap Indices (Cont.)</vt:lpstr>
      <vt:lpstr>R-Trees</vt:lpstr>
      <vt:lpstr>Conclusions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Amol Deshpande</cp:lastModifiedBy>
  <cp:revision>301</cp:revision>
  <cp:lastPrinted>2009-04-22T19:24:48Z</cp:lastPrinted>
  <dcterms:created xsi:type="dcterms:W3CDTF">2012-03-26T14:58:24Z</dcterms:created>
  <dcterms:modified xsi:type="dcterms:W3CDTF">2022-08-01T23:30:49Z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